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07" r:id="rId2"/>
    <p:sldId id="362" r:id="rId3"/>
    <p:sldId id="370" r:id="rId4"/>
    <p:sldId id="369" r:id="rId5"/>
    <p:sldId id="368" r:id="rId6"/>
    <p:sldId id="363" r:id="rId7"/>
    <p:sldId id="364" r:id="rId8"/>
    <p:sldId id="366" r:id="rId9"/>
    <p:sldId id="365" r:id="rId10"/>
    <p:sldId id="367" r:id="rId11"/>
    <p:sldId id="351" r:id="rId12"/>
    <p:sldId id="352" r:id="rId13"/>
    <p:sldId id="353" r:id="rId14"/>
    <p:sldId id="354" r:id="rId15"/>
    <p:sldId id="355" r:id="rId16"/>
    <p:sldId id="359" r:id="rId17"/>
    <p:sldId id="356" r:id="rId18"/>
    <p:sldId id="360" r:id="rId19"/>
    <p:sldId id="358" r:id="rId20"/>
    <p:sldId id="357" r:id="rId21"/>
    <p:sldId id="302" r:id="rId22"/>
    <p:sldId id="308" r:id="rId23"/>
    <p:sldId id="343" r:id="rId24"/>
    <p:sldId id="350" r:id="rId25"/>
    <p:sldId id="341" r:id="rId26"/>
    <p:sldId id="344" r:id="rId27"/>
    <p:sldId id="342" r:id="rId28"/>
    <p:sldId id="268" r:id="rId29"/>
    <p:sldId id="309" r:id="rId30"/>
    <p:sldId id="332" r:id="rId31"/>
    <p:sldId id="333" r:id="rId32"/>
    <p:sldId id="318" r:id="rId33"/>
    <p:sldId id="306" r:id="rId34"/>
    <p:sldId id="334" r:id="rId35"/>
    <p:sldId id="328" r:id="rId36"/>
    <p:sldId id="325" r:id="rId37"/>
    <p:sldId id="314" r:id="rId38"/>
    <p:sldId id="324" r:id="rId39"/>
    <p:sldId id="311" r:id="rId40"/>
    <p:sldId id="345" r:id="rId41"/>
    <p:sldId id="331" r:id="rId42"/>
    <p:sldId id="338" r:id="rId43"/>
    <p:sldId id="337" r:id="rId44"/>
    <p:sldId id="361" r:id="rId45"/>
    <p:sldId id="336" r:id="rId46"/>
    <p:sldId id="340" r:id="rId47"/>
    <p:sldId id="263" r:id="rId48"/>
    <p:sldId id="330" r:id="rId49"/>
    <p:sldId id="312" r:id="rId50"/>
    <p:sldId id="335" r:id="rId51"/>
    <p:sldId id="339" r:id="rId52"/>
    <p:sldId id="346" r:id="rId53"/>
    <p:sldId id="347" r:id="rId54"/>
    <p:sldId id="348" r:id="rId55"/>
    <p:sldId id="300" r:id="rId56"/>
    <p:sldId id="295" r:id="rId57"/>
    <p:sldId id="349" r:id="rId58"/>
    <p:sldId id="291" r:id="rId59"/>
    <p:sldId id="258" r:id="rId60"/>
    <p:sldId id="303" r:id="rId61"/>
    <p:sldId id="327" r:id="rId62"/>
    <p:sldId id="290" r:id="rId63"/>
    <p:sldId id="259" r:id="rId64"/>
    <p:sldId id="320" r:id="rId65"/>
    <p:sldId id="321" r:id="rId66"/>
    <p:sldId id="257" r:id="rId67"/>
    <p:sldId id="264" r:id="rId68"/>
    <p:sldId id="256" r:id="rId69"/>
    <p:sldId id="266" r:id="rId70"/>
    <p:sldId id="271" r:id="rId71"/>
    <p:sldId id="267" r:id="rId72"/>
    <p:sldId id="293" r:id="rId73"/>
    <p:sldId id="329" r:id="rId74"/>
    <p:sldId id="272" r:id="rId75"/>
    <p:sldId id="276" r:id="rId76"/>
    <p:sldId id="277" r:id="rId77"/>
    <p:sldId id="278" r:id="rId78"/>
    <p:sldId id="280" r:id="rId79"/>
    <p:sldId id="274" r:id="rId80"/>
    <p:sldId id="288" r:id="rId81"/>
    <p:sldId id="261" r:id="rId82"/>
    <p:sldId id="304" r:id="rId83"/>
    <p:sldId id="273" r:id="rId84"/>
    <p:sldId id="282" r:id="rId85"/>
    <p:sldId id="270" r:id="rId86"/>
    <p:sldId id="281" r:id="rId87"/>
    <p:sldId id="269" r:id="rId88"/>
    <p:sldId id="317" r:id="rId89"/>
    <p:sldId id="326" r:id="rId90"/>
    <p:sldId id="296" r:id="rId91"/>
    <p:sldId id="298" r:id="rId92"/>
    <p:sldId id="315" r:id="rId93"/>
    <p:sldId id="316" r:id="rId94"/>
    <p:sldId id="322" r:id="rId9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403" autoAdjust="0"/>
    <p:restoredTop sz="94660"/>
  </p:normalViewPr>
  <p:slideViewPr>
    <p:cSldViewPr snapToGrid="0">
      <p:cViewPr varScale="1">
        <p:scale>
          <a:sx n="92" d="100"/>
          <a:sy n="92" d="100"/>
        </p:scale>
        <p:origin x="15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9.xml"/><Relationship Id="rId7" Type="http://schemas.openxmlformats.org/officeDocument/2006/relationships/slide" Target="../slides/slide82.xml"/><Relationship Id="rId2" Type="http://schemas.openxmlformats.org/officeDocument/2006/relationships/slide" Target="../slides/slide29.xml"/><Relationship Id="rId1" Type="http://schemas.openxmlformats.org/officeDocument/2006/relationships/slide" Target="../slides/slide22.xml"/><Relationship Id="rId6" Type="http://schemas.openxmlformats.org/officeDocument/2006/relationships/slide" Target="../slides/slide60.xml"/><Relationship Id="rId5" Type="http://schemas.openxmlformats.org/officeDocument/2006/relationships/slide" Target="../slides/slide39.xml"/><Relationship Id="rId4" Type="http://schemas.openxmlformats.org/officeDocument/2006/relationships/slide" Target="../slides/slide3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3B3CE0C-A9CD-4F33-A40F-096AA11FF6D1}" type="doc">
      <dgm:prSet loTypeId="urn:microsoft.com/office/officeart/2008/layout/VerticalCurvedList" loCatId="list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zh-CN" altLang="en-US"/>
        </a:p>
      </dgm:t>
    </dgm:pt>
    <dgm:pt modelId="{1FAF2FF6-60F9-403A-A654-834E17D5C8C9}">
      <dgm:prSet phldrT="[文本]" custT="1"/>
      <dgm:spPr/>
      <dgm:t>
        <a:bodyPr/>
        <a:lstStyle/>
        <a:p>
          <a:r>
            <a:rPr lang="zh-CN" altLang="en-US" sz="2800" b="1" dirty="0" smtClean="0">
              <a:effectLst/>
              <a:hlinkClick xmlns:r="http://schemas.openxmlformats.org/officeDocument/2006/relationships" r:id="rId1" action="ppaction://hlinksldjump"/>
            </a:rPr>
            <a:t>发散角</a:t>
          </a:r>
          <a:endParaRPr lang="zh-CN" altLang="en-US" sz="2800" b="1" dirty="0">
            <a:effectLst/>
          </a:endParaRPr>
        </a:p>
      </dgm:t>
    </dgm:pt>
    <dgm:pt modelId="{EA220404-7195-4835-AFBD-C9BE6A3FB9DA}" type="parTrans" cxnId="{C18C9DDC-F5EE-4B13-90C1-775D85AF9562}">
      <dgm:prSet/>
      <dgm:spPr/>
      <dgm:t>
        <a:bodyPr/>
        <a:lstStyle/>
        <a:p>
          <a:endParaRPr lang="zh-CN" altLang="en-US" sz="2000" b="1">
            <a:effectLst/>
          </a:endParaRPr>
        </a:p>
      </dgm:t>
    </dgm:pt>
    <dgm:pt modelId="{6A66BBAE-9153-472B-9FC5-5B30AAC26679}" type="sibTrans" cxnId="{C18C9DDC-F5EE-4B13-90C1-775D85AF9562}">
      <dgm:prSet/>
      <dgm:spPr/>
      <dgm:t>
        <a:bodyPr/>
        <a:lstStyle/>
        <a:p>
          <a:endParaRPr lang="zh-CN" altLang="en-US" sz="2000" b="1">
            <a:effectLst/>
          </a:endParaRPr>
        </a:p>
      </dgm:t>
    </dgm:pt>
    <dgm:pt modelId="{8D3FEE33-86A7-48F0-B0A3-4B7DEB279703}">
      <dgm:prSet phldrT="[文本]" custT="1"/>
      <dgm:spPr/>
      <dgm:t>
        <a:bodyPr/>
        <a:lstStyle/>
        <a:p>
          <a:r>
            <a:rPr lang="zh-CN" altLang="en-US" sz="2800" b="1" dirty="0" smtClean="0">
              <a:effectLst/>
              <a:hlinkClick xmlns:r="http://schemas.openxmlformats.org/officeDocument/2006/relationships" r:id="rId2" action="ppaction://hlinksldjump"/>
            </a:rPr>
            <a:t>波导内径</a:t>
          </a:r>
          <a:endParaRPr lang="zh-CN" altLang="en-US" sz="2800" b="1" dirty="0">
            <a:effectLst/>
          </a:endParaRPr>
        </a:p>
      </dgm:t>
    </dgm:pt>
    <dgm:pt modelId="{C87061F5-CE89-477C-B458-1FD7EF4B0570}" type="parTrans" cxnId="{099454DD-DC11-4A27-97B0-498333C06688}">
      <dgm:prSet/>
      <dgm:spPr/>
      <dgm:t>
        <a:bodyPr/>
        <a:lstStyle/>
        <a:p>
          <a:endParaRPr lang="zh-CN" altLang="en-US" sz="2000" b="1">
            <a:effectLst/>
          </a:endParaRPr>
        </a:p>
      </dgm:t>
    </dgm:pt>
    <dgm:pt modelId="{67BEE839-7952-4E40-8DB6-20D1059DFFD4}" type="sibTrans" cxnId="{099454DD-DC11-4A27-97B0-498333C06688}">
      <dgm:prSet/>
      <dgm:spPr/>
      <dgm:t>
        <a:bodyPr/>
        <a:lstStyle/>
        <a:p>
          <a:endParaRPr lang="zh-CN" altLang="en-US" sz="2000" b="1">
            <a:effectLst/>
          </a:endParaRPr>
        </a:p>
      </dgm:t>
    </dgm:pt>
    <dgm:pt modelId="{EC38FA46-86DC-4329-B01C-734F3689291C}">
      <dgm:prSet phldrT="[文本]" custT="1"/>
      <dgm:spPr/>
      <dgm:t>
        <a:bodyPr/>
        <a:lstStyle/>
        <a:p>
          <a:r>
            <a:rPr lang="zh-CN" altLang="en-US" sz="2800" b="1" dirty="0" smtClean="0">
              <a:effectLst/>
              <a:hlinkClick xmlns:r="http://schemas.openxmlformats.org/officeDocument/2006/relationships" r:id="rId3" action="ppaction://hlinksldjump"/>
            </a:rPr>
            <a:t>弯曲半径</a:t>
          </a:r>
          <a:endParaRPr lang="zh-CN" altLang="en-US" sz="2800" b="1" dirty="0">
            <a:effectLst/>
          </a:endParaRPr>
        </a:p>
      </dgm:t>
    </dgm:pt>
    <dgm:pt modelId="{ECC829B4-FFF3-4F53-951D-CAFEFEAAFCF1}" type="parTrans" cxnId="{71F77A92-8785-4463-B9B7-BFE843B6E6DA}">
      <dgm:prSet/>
      <dgm:spPr/>
      <dgm:t>
        <a:bodyPr/>
        <a:lstStyle/>
        <a:p>
          <a:endParaRPr lang="zh-CN" altLang="en-US" sz="2000" b="1">
            <a:effectLst/>
          </a:endParaRPr>
        </a:p>
      </dgm:t>
    </dgm:pt>
    <dgm:pt modelId="{5ABB3700-A228-4160-91C0-DD79E247E30E}" type="sibTrans" cxnId="{71F77A92-8785-4463-B9B7-BFE843B6E6DA}">
      <dgm:prSet/>
      <dgm:spPr/>
      <dgm:t>
        <a:bodyPr/>
        <a:lstStyle/>
        <a:p>
          <a:endParaRPr lang="zh-CN" altLang="en-US" sz="2000" b="1">
            <a:effectLst/>
          </a:endParaRPr>
        </a:p>
      </dgm:t>
    </dgm:pt>
    <dgm:pt modelId="{9765CED9-638B-47AF-8993-8DA8350A10E0}">
      <dgm:prSet phldrT="[文本]" custT="1"/>
      <dgm:spPr/>
      <dgm:t>
        <a:bodyPr/>
        <a:lstStyle/>
        <a:p>
          <a:r>
            <a:rPr lang="zh-CN" altLang="en-US" sz="2800" b="1" dirty="0" smtClean="0">
              <a:effectLst/>
              <a:hlinkClick xmlns:r="http://schemas.openxmlformats.org/officeDocument/2006/relationships" r:id="rId4" action="ppaction://hlinksldjump"/>
            </a:rPr>
            <a:t>信噪比</a:t>
          </a:r>
          <a:endParaRPr lang="zh-CN" altLang="en-US" sz="2800" b="1" dirty="0">
            <a:effectLst/>
          </a:endParaRPr>
        </a:p>
      </dgm:t>
    </dgm:pt>
    <dgm:pt modelId="{B02A9E32-A0AF-4124-8F42-9AAAF115A528}" type="parTrans" cxnId="{32CDCCE9-8154-4BA7-9DB7-40139D4D3D38}">
      <dgm:prSet/>
      <dgm:spPr/>
      <dgm:t>
        <a:bodyPr/>
        <a:lstStyle/>
        <a:p>
          <a:endParaRPr lang="zh-CN" altLang="en-US" sz="2000" b="1">
            <a:effectLst/>
          </a:endParaRPr>
        </a:p>
      </dgm:t>
    </dgm:pt>
    <dgm:pt modelId="{E8C1CA77-742E-42D1-A89F-16CB0DFA655C}" type="sibTrans" cxnId="{32CDCCE9-8154-4BA7-9DB7-40139D4D3D38}">
      <dgm:prSet/>
      <dgm:spPr/>
      <dgm:t>
        <a:bodyPr/>
        <a:lstStyle/>
        <a:p>
          <a:endParaRPr lang="zh-CN" altLang="en-US" sz="2000" b="1">
            <a:effectLst/>
          </a:endParaRPr>
        </a:p>
      </dgm:t>
    </dgm:pt>
    <dgm:pt modelId="{C10B869C-9107-4AEB-994C-0B8CA51CA611}">
      <dgm:prSet phldrT="[文本]" custT="1"/>
      <dgm:spPr/>
      <dgm:t>
        <a:bodyPr/>
        <a:lstStyle/>
        <a:p>
          <a:r>
            <a:rPr lang="zh-CN" altLang="en-US" sz="2800" b="1" dirty="0" smtClean="0">
              <a:effectLst/>
              <a:hlinkClick xmlns:r="http://schemas.openxmlformats.org/officeDocument/2006/relationships" r:id="rId5" action="ppaction://hlinksldjump"/>
            </a:rPr>
            <a:t>弯曲长度</a:t>
          </a:r>
          <a:endParaRPr lang="zh-CN" altLang="en-US" sz="2800" b="1" dirty="0">
            <a:effectLst/>
          </a:endParaRPr>
        </a:p>
      </dgm:t>
    </dgm:pt>
    <dgm:pt modelId="{810419E6-448F-4F33-B386-DC36ECA587A5}" type="parTrans" cxnId="{E56A91EA-92BE-4148-95BE-4E10D53304E0}">
      <dgm:prSet/>
      <dgm:spPr/>
      <dgm:t>
        <a:bodyPr/>
        <a:lstStyle/>
        <a:p>
          <a:endParaRPr lang="zh-CN" altLang="en-US" sz="2000" b="1">
            <a:effectLst/>
          </a:endParaRPr>
        </a:p>
      </dgm:t>
    </dgm:pt>
    <dgm:pt modelId="{BA25827B-57E6-431D-AF9F-636D2BB01C46}" type="sibTrans" cxnId="{E56A91EA-92BE-4148-95BE-4E10D53304E0}">
      <dgm:prSet/>
      <dgm:spPr/>
      <dgm:t>
        <a:bodyPr/>
        <a:lstStyle/>
        <a:p>
          <a:endParaRPr lang="zh-CN" altLang="en-US" sz="2000" b="1">
            <a:effectLst/>
          </a:endParaRPr>
        </a:p>
      </dgm:t>
    </dgm:pt>
    <dgm:pt modelId="{724F1F7B-4045-4591-BDB1-7A9549DE0266}">
      <dgm:prSet phldrT="[文本]" custT="1"/>
      <dgm:spPr/>
      <dgm:t>
        <a:bodyPr/>
        <a:lstStyle/>
        <a:p>
          <a:r>
            <a:rPr lang="zh-CN" altLang="en-US" sz="2800" b="1" dirty="0" smtClean="0">
              <a:effectLst/>
              <a:hlinkClick xmlns:r="http://schemas.openxmlformats.org/officeDocument/2006/relationships" r:id="rId6" action="ppaction://hlinksldjump"/>
            </a:rPr>
            <a:t>不用改的图</a:t>
          </a:r>
          <a:endParaRPr lang="zh-CN" altLang="en-US" sz="2800" b="1" dirty="0">
            <a:effectLst/>
          </a:endParaRPr>
        </a:p>
      </dgm:t>
    </dgm:pt>
    <dgm:pt modelId="{62173186-7D5A-4E28-960C-F8A9BA7C13A4}" type="parTrans" cxnId="{09CE2D67-EA08-40AF-97D0-3F01ADD13848}">
      <dgm:prSet/>
      <dgm:spPr/>
      <dgm:t>
        <a:bodyPr/>
        <a:lstStyle/>
        <a:p>
          <a:endParaRPr lang="zh-CN" altLang="en-US" sz="2000" b="1">
            <a:effectLst/>
          </a:endParaRPr>
        </a:p>
      </dgm:t>
    </dgm:pt>
    <dgm:pt modelId="{629FAE20-A4A6-4A69-9BA6-6B86B3269A58}" type="sibTrans" cxnId="{09CE2D67-EA08-40AF-97D0-3F01ADD13848}">
      <dgm:prSet/>
      <dgm:spPr/>
      <dgm:t>
        <a:bodyPr/>
        <a:lstStyle/>
        <a:p>
          <a:endParaRPr lang="zh-CN" altLang="en-US" sz="2000" b="1">
            <a:effectLst/>
          </a:endParaRPr>
        </a:p>
      </dgm:t>
    </dgm:pt>
    <dgm:pt modelId="{AFEF08E8-4C49-4948-8248-09E1DB96AA33}">
      <dgm:prSet phldrT="[文本]" custT="1"/>
      <dgm:spPr/>
      <dgm:t>
        <a:bodyPr/>
        <a:lstStyle/>
        <a:p>
          <a:r>
            <a:rPr lang="zh-CN" altLang="en-US" sz="2800" b="1" dirty="0" smtClean="0">
              <a:effectLst/>
              <a:hlinkClick xmlns:r="http://schemas.openxmlformats.org/officeDocument/2006/relationships" r:id="rId7" action="ppaction://hlinksldjump"/>
            </a:rPr>
            <a:t>不用的图</a:t>
          </a:r>
          <a:endParaRPr lang="zh-CN" altLang="en-US" sz="2800" b="1" dirty="0">
            <a:effectLst/>
          </a:endParaRPr>
        </a:p>
      </dgm:t>
    </dgm:pt>
    <dgm:pt modelId="{530C7C4E-79E1-4F0F-9035-CB586820FDAA}" type="parTrans" cxnId="{8811E070-BBBF-4BCD-A7E6-0EAD627DB0E8}">
      <dgm:prSet/>
      <dgm:spPr/>
      <dgm:t>
        <a:bodyPr/>
        <a:lstStyle/>
        <a:p>
          <a:endParaRPr lang="zh-CN" altLang="en-US" sz="2000" b="1">
            <a:effectLst/>
          </a:endParaRPr>
        </a:p>
      </dgm:t>
    </dgm:pt>
    <dgm:pt modelId="{CCD5F02D-34D6-4681-8042-E360E4BBC65D}" type="sibTrans" cxnId="{8811E070-BBBF-4BCD-A7E6-0EAD627DB0E8}">
      <dgm:prSet/>
      <dgm:spPr/>
      <dgm:t>
        <a:bodyPr/>
        <a:lstStyle/>
        <a:p>
          <a:endParaRPr lang="zh-CN" altLang="en-US" sz="2000" b="1">
            <a:effectLst/>
          </a:endParaRPr>
        </a:p>
      </dgm:t>
    </dgm:pt>
    <dgm:pt modelId="{C552E5A4-5AE5-4F60-88A4-1E8D2A4D0F2D}" type="pres">
      <dgm:prSet presAssocID="{13B3CE0C-A9CD-4F33-A40F-096AA11FF6D1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zh-CN" altLang="en-US"/>
        </a:p>
      </dgm:t>
    </dgm:pt>
    <dgm:pt modelId="{0DEF4B2F-2AA2-415A-B70F-17555EB831D6}" type="pres">
      <dgm:prSet presAssocID="{13B3CE0C-A9CD-4F33-A40F-096AA11FF6D1}" presName="Name1" presStyleCnt="0"/>
      <dgm:spPr/>
    </dgm:pt>
    <dgm:pt modelId="{BEB3B4A1-CDB2-4E7B-82AC-CCE3E0FDB825}" type="pres">
      <dgm:prSet presAssocID="{13B3CE0C-A9CD-4F33-A40F-096AA11FF6D1}" presName="cycle" presStyleCnt="0"/>
      <dgm:spPr/>
    </dgm:pt>
    <dgm:pt modelId="{7736D759-D24E-4730-8B06-5E6C05C89F87}" type="pres">
      <dgm:prSet presAssocID="{13B3CE0C-A9CD-4F33-A40F-096AA11FF6D1}" presName="srcNode" presStyleLbl="node1" presStyleIdx="0" presStyleCnt="7"/>
      <dgm:spPr/>
    </dgm:pt>
    <dgm:pt modelId="{4306C65C-3A69-48BE-84E3-BD708D6A6A1A}" type="pres">
      <dgm:prSet presAssocID="{13B3CE0C-A9CD-4F33-A40F-096AA11FF6D1}" presName="conn" presStyleLbl="parChTrans1D2" presStyleIdx="0" presStyleCnt="1"/>
      <dgm:spPr/>
      <dgm:t>
        <a:bodyPr/>
        <a:lstStyle/>
        <a:p>
          <a:endParaRPr lang="zh-CN" altLang="en-US"/>
        </a:p>
      </dgm:t>
    </dgm:pt>
    <dgm:pt modelId="{FB66C13A-DC0D-47C9-B12E-8ADCDAE1611A}" type="pres">
      <dgm:prSet presAssocID="{13B3CE0C-A9CD-4F33-A40F-096AA11FF6D1}" presName="extraNode" presStyleLbl="node1" presStyleIdx="0" presStyleCnt="7"/>
      <dgm:spPr/>
    </dgm:pt>
    <dgm:pt modelId="{D841E592-432B-45EB-8A78-E0A76A1561D3}" type="pres">
      <dgm:prSet presAssocID="{13B3CE0C-A9CD-4F33-A40F-096AA11FF6D1}" presName="dstNode" presStyleLbl="node1" presStyleIdx="0" presStyleCnt="7"/>
      <dgm:spPr/>
    </dgm:pt>
    <dgm:pt modelId="{A9C58C54-5B87-4776-8241-35CF05B21376}" type="pres">
      <dgm:prSet presAssocID="{1FAF2FF6-60F9-403A-A654-834E17D5C8C9}" presName="text_1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41B7E15-3ABE-43BD-9942-EC970B32E3F2}" type="pres">
      <dgm:prSet presAssocID="{1FAF2FF6-60F9-403A-A654-834E17D5C8C9}" presName="accent_1" presStyleCnt="0"/>
      <dgm:spPr/>
    </dgm:pt>
    <dgm:pt modelId="{4A76FDD5-ED54-4180-AF1B-9025211B5AB0}" type="pres">
      <dgm:prSet presAssocID="{1FAF2FF6-60F9-403A-A654-834E17D5C8C9}" presName="accentRepeatNode" presStyleLbl="solidFgAcc1" presStyleIdx="0" presStyleCnt="7"/>
      <dgm:spPr/>
    </dgm:pt>
    <dgm:pt modelId="{57E2D687-7EDB-48FD-B27F-973170BC4CBC}" type="pres">
      <dgm:prSet presAssocID="{8D3FEE33-86A7-48F0-B0A3-4B7DEB279703}" presName="text_2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F33C22A-B3B0-4E2A-B178-5B814E1B15E4}" type="pres">
      <dgm:prSet presAssocID="{8D3FEE33-86A7-48F0-B0A3-4B7DEB279703}" presName="accent_2" presStyleCnt="0"/>
      <dgm:spPr/>
    </dgm:pt>
    <dgm:pt modelId="{1DF438B1-E1DF-4592-89CE-EF7EBE04846D}" type="pres">
      <dgm:prSet presAssocID="{8D3FEE33-86A7-48F0-B0A3-4B7DEB279703}" presName="accentRepeatNode" presStyleLbl="solidFgAcc1" presStyleIdx="1" presStyleCnt="7"/>
      <dgm:spPr/>
    </dgm:pt>
    <dgm:pt modelId="{F0F86C5C-6542-4E7B-91C6-086CAB39FCAC}" type="pres">
      <dgm:prSet presAssocID="{9765CED9-638B-47AF-8993-8DA8350A10E0}" presName="text_3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9BF078E-CB89-454E-84CB-ED84E11BE096}" type="pres">
      <dgm:prSet presAssocID="{9765CED9-638B-47AF-8993-8DA8350A10E0}" presName="accent_3" presStyleCnt="0"/>
      <dgm:spPr/>
    </dgm:pt>
    <dgm:pt modelId="{23028451-ECE6-4F9B-B00C-B8292460CD93}" type="pres">
      <dgm:prSet presAssocID="{9765CED9-638B-47AF-8993-8DA8350A10E0}" presName="accentRepeatNode" presStyleLbl="solidFgAcc1" presStyleIdx="2" presStyleCnt="7"/>
      <dgm:spPr/>
    </dgm:pt>
    <dgm:pt modelId="{FFEDC3A8-0FC6-43E4-BEA2-5D924D2B157C}" type="pres">
      <dgm:prSet presAssocID="{C10B869C-9107-4AEB-994C-0B8CA51CA611}" presName="text_4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BE24E29-CA95-44A8-9B63-BA955B5DCBF6}" type="pres">
      <dgm:prSet presAssocID="{C10B869C-9107-4AEB-994C-0B8CA51CA611}" presName="accent_4" presStyleCnt="0"/>
      <dgm:spPr/>
    </dgm:pt>
    <dgm:pt modelId="{92DB673A-64AC-4200-AC39-ACABEFC73F37}" type="pres">
      <dgm:prSet presAssocID="{C10B869C-9107-4AEB-994C-0B8CA51CA611}" presName="accentRepeatNode" presStyleLbl="solidFgAcc1" presStyleIdx="3" presStyleCnt="7"/>
      <dgm:spPr/>
    </dgm:pt>
    <dgm:pt modelId="{C50089C8-238A-42A4-9470-6EB1CAD0D55E}" type="pres">
      <dgm:prSet presAssocID="{EC38FA46-86DC-4329-B01C-734F3689291C}" presName="text_5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0436991-3076-4838-9B2A-CF46310C5322}" type="pres">
      <dgm:prSet presAssocID="{EC38FA46-86DC-4329-B01C-734F3689291C}" presName="accent_5" presStyleCnt="0"/>
      <dgm:spPr/>
    </dgm:pt>
    <dgm:pt modelId="{44813132-EA61-47CC-A8F8-6383C629C917}" type="pres">
      <dgm:prSet presAssocID="{EC38FA46-86DC-4329-B01C-734F3689291C}" presName="accentRepeatNode" presStyleLbl="solidFgAcc1" presStyleIdx="4" presStyleCnt="7"/>
      <dgm:spPr/>
    </dgm:pt>
    <dgm:pt modelId="{F6A86593-254B-4797-8AE8-895EE1F8D54B}" type="pres">
      <dgm:prSet presAssocID="{724F1F7B-4045-4591-BDB1-7A9549DE0266}" presName="text_6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71E230A-8B44-49BA-A4E6-FE9AD17E62B2}" type="pres">
      <dgm:prSet presAssocID="{724F1F7B-4045-4591-BDB1-7A9549DE0266}" presName="accent_6" presStyleCnt="0"/>
      <dgm:spPr/>
    </dgm:pt>
    <dgm:pt modelId="{3A375109-5822-488D-912C-40ADF6651B28}" type="pres">
      <dgm:prSet presAssocID="{724F1F7B-4045-4591-BDB1-7A9549DE0266}" presName="accentRepeatNode" presStyleLbl="solidFgAcc1" presStyleIdx="5" presStyleCnt="7"/>
      <dgm:spPr/>
    </dgm:pt>
    <dgm:pt modelId="{E03DF779-D5A2-427D-9135-18EA8F0718F5}" type="pres">
      <dgm:prSet presAssocID="{AFEF08E8-4C49-4948-8248-09E1DB96AA33}" presName="text_7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B1B4314-0B7E-49A9-AC1F-937A8D5376FE}" type="pres">
      <dgm:prSet presAssocID="{AFEF08E8-4C49-4948-8248-09E1DB96AA33}" presName="accent_7" presStyleCnt="0"/>
      <dgm:spPr/>
    </dgm:pt>
    <dgm:pt modelId="{C9C79A80-3BC6-48AB-ABCD-4FC85308503A}" type="pres">
      <dgm:prSet presAssocID="{AFEF08E8-4C49-4948-8248-09E1DB96AA33}" presName="accentRepeatNode" presStyleLbl="solidFgAcc1" presStyleIdx="6" presStyleCnt="7"/>
      <dgm:spPr/>
    </dgm:pt>
  </dgm:ptLst>
  <dgm:cxnLst>
    <dgm:cxn modelId="{8811E070-BBBF-4BCD-A7E6-0EAD627DB0E8}" srcId="{13B3CE0C-A9CD-4F33-A40F-096AA11FF6D1}" destId="{AFEF08E8-4C49-4948-8248-09E1DB96AA33}" srcOrd="6" destOrd="0" parTransId="{530C7C4E-79E1-4F0F-9035-CB586820FDAA}" sibTransId="{CCD5F02D-34D6-4681-8042-E360E4BBC65D}"/>
    <dgm:cxn modelId="{E192BFF9-9869-4840-AEFF-3D015E0924DA}" type="presOf" srcId="{1FAF2FF6-60F9-403A-A654-834E17D5C8C9}" destId="{A9C58C54-5B87-4776-8241-35CF05B21376}" srcOrd="0" destOrd="0" presId="urn:microsoft.com/office/officeart/2008/layout/VerticalCurvedList"/>
    <dgm:cxn modelId="{ED3CACCF-F4EC-4E96-A82E-8C1A6A0CC234}" type="presOf" srcId="{AFEF08E8-4C49-4948-8248-09E1DB96AA33}" destId="{E03DF779-D5A2-427D-9135-18EA8F0718F5}" srcOrd="0" destOrd="0" presId="urn:microsoft.com/office/officeart/2008/layout/VerticalCurvedList"/>
    <dgm:cxn modelId="{914E6633-6CAE-499C-9A30-4717D69FE24E}" type="presOf" srcId="{724F1F7B-4045-4591-BDB1-7A9549DE0266}" destId="{F6A86593-254B-4797-8AE8-895EE1F8D54B}" srcOrd="0" destOrd="0" presId="urn:microsoft.com/office/officeart/2008/layout/VerticalCurvedList"/>
    <dgm:cxn modelId="{378DE0C3-275F-4DC3-B884-6279455A27E9}" type="presOf" srcId="{6A66BBAE-9153-472B-9FC5-5B30AAC26679}" destId="{4306C65C-3A69-48BE-84E3-BD708D6A6A1A}" srcOrd="0" destOrd="0" presId="urn:microsoft.com/office/officeart/2008/layout/VerticalCurvedList"/>
    <dgm:cxn modelId="{32CDCCE9-8154-4BA7-9DB7-40139D4D3D38}" srcId="{13B3CE0C-A9CD-4F33-A40F-096AA11FF6D1}" destId="{9765CED9-638B-47AF-8993-8DA8350A10E0}" srcOrd="2" destOrd="0" parTransId="{B02A9E32-A0AF-4124-8F42-9AAAF115A528}" sibTransId="{E8C1CA77-742E-42D1-A89F-16CB0DFA655C}"/>
    <dgm:cxn modelId="{94984E83-817A-483A-B0D6-48E501B5BE7F}" type="presOf" srcId="{C10B869C-9107-4AEB-994C-0B8CA51CA611}" destId="{FFEDC3A8-0FC6-43E4-BEA2-5D924D2B157C}" srcOrd="0" destOrd="0" presId="urn:microsoft.com/office/officeart/2008/layout/VerticalCurvedList"/>
    <dgm:cxn modelId="{C5F19AD8-B988-46D6-A385-9F64F86ECBAF}" type="presOf" srcId="{EC38FA46-86DC-4329-B01C-734F3689291C}" destId="{C50089C8-238A-42A4-9470-6EB1CAD0D55E}" srcOrd="0" destOrd="0" presId="urn:microsoft.com/office/officeart/2008/layout/VerticalCurvedList"/>
    <dgm:cxn modelId="{0A1220E2-D615-491D-9A48-64C5360B2D28}" type="presOf" srcId="{13B3CE0C-A9CD-4F33-A40F-096AA11FF6D1}" destId="{C552E5A4-5AE5-4F60-88A4-1E8D2A4D0F2D}" srcOrd="0" destOrd="0" presId="urn:microsoft.com/office/officeart/2008/layout/VerticalCurvedList"/>
    <dgm:cxn modelId="{099454DD-DC11-4A27-97B0-498333C06688}" srcId="{13B3CE0C-A9CD-4F33-A40F-096AA11FF6D1}" destId="{8D3FEE33-86A7-48F0-B0A3-4B7DEB279703}" srcOrd="1" destOrd="0" parTransId="{C87061F5-CE89-477C-B458-1FD7EF4B0570}" sibTransId="{67BEE839-7952-4E40-8DB6-20D1059DFFD4}"/>
    <dgm:cxn modelId="{267A8EF4-8266-4083-A92F-A2FDEB258023}" type="presOf" srcId="{8D3FEE33-86A7-48F0-B0A3-4B7DEB279703}" destId="{57E2D687-7EDB-48FD-B27F-973170BC4CBC}" srcOrd="0" destOrd="0" presId="urn:microsoft.com/office/officeart/2008/layout/VerticalCurvedList"/>
    <dgm:cxn modelId="{E56A91EA-92BE-4148-95BE-4E10D53304E0}" srcId="{13B3CE0C-A9CD-4F33-A40F-096AA11FF6D1}" destId="{C10B869C-9107-4AEB-994C-0B8CA51CA611}" srcOrd="3" destOrd="0" parTransId="{810419E6-448F-4F33-B386-DC36ECA587A5}" sibTransId="{BA25827B-57E6-431D-AF9F-636D2BB01C46}"/>
    <dgm:cxn modelId="{71F77A92-8785-4463-B9B7-BFE843B6E6DA}" srcId="{13B3CE0C-A9CD-4F33-A40F-096AA11FF6D1}" destId="{EC38FA46-86DC-4329-B01C-734F3689291C}" srcOrd="4" destOrd="0" parTransId="{ECC829B4-FFF3-4F53-951D-CAFEFEAAFCF1}" sibTransId="{5ABB3700-A228-4160-91C0-DD79E247E30E}"/>
    <dgm:cxn modelId="{09CE2D67-EA08-40AF-97D0-3F01ADD13848}" srcId="{13B3CE0C-A9CD-4F33-A40F-096AA11FF6D1}" destId="{724F1F7B-4045-4591-BDB1-7A9549DE0266}" srcOrd="5" destOrd="0" parTransId="{62173186-7D5A-4E28-960C-F8A9BA7C13A4}" sibTransId="{629FAE20-A4A6-4A69-9BA6-6B86B3269A58}"/>
    <dgm:cxn modelId="{C18C9DDC-F5EE-4B13-90C1-775D85AF9562}" srcId="{13B3CE0C-A9CD-4F33-A40F-096AA11FF6D1}" destId="{1FAF2FF6-60F9-403A-A654-834E17D5C8C9}" srcOrd="0" destOrd="0" parTransId="{EA220404-7195-4835-AFBD-C9BE6A3FB9DA}" sibTransId="{6A66BBAE-9153-472B-9FC5-5B30AAC26679}"/>
    <dgm:cxn modelId="{1C2C6F00-6D4E-4350-95BA-39CD0AF2B576}" type="presOf" srcId="{9765CED9-638B-47AF-8993-8DA8350A10E0}" destId="{F0F86C5C-6542-4E7B-91C6-086CAB39FCAC}" srcOrd="0" destOrd="0" presId="urn:microsoft.com/office/officeart/2008/layout/VerticalCurvedList"/>
    <dgm:cxn modelId="{AD36052B-D0A9-434C-BC74-CE22835F79DC}" type="presParOf" srcId="{C552E5A4-5AE5-4F60-88A4-1E8D2A4D0F2D}" destId="{0DEF4B2F-2AA2-415A-B70F-17555EB831D6}" srcOrd="0" destOrd="0" presId="urn:microsoft.com/office/officeart/2008/layout/VerticalCurvedList"/>
    <dgm:cxn modelId="{CE412A6F-A27C-4984-93E4-26B6453C9AA4}" type="presParOf" srcId="{0DEF4B2F-2AA2-415A-B70F-17555EB831D6}" destId="{BEB3B4A1-CDB2-4E7B-82AC-CCE3E0FDB825}" srcOrd="0" destOrd="0" presId="urn:microsoft.com/office/officeart/2008/layout/VerticalCurvedList"/>
    <dgm:cxn modelId="{B6538FEF-7A91-44FA-8F8F-D4CC76BA5F7F}" type="presParOf" srcId="{BEB3B4A1-CDB2-4E7B-82AC-CCE3E0FDB825}" destId="{7736D759-D24E-4730-8B06-5E6C05C89F87}" srcOrd="0" destOrd="0" presId="urn:microsoft.com/office/officeart/2008/layout/VerticalCurvedList"/>
    <dgm:cxn modelId="{EABBDF29-F550-4144-9F40-0593AFD59DC6}" type="presParOf" srcId="{BEB3B4A1-CDB2-4E7B-82AC-CCE3E0FDB825}" destId="{4306C65C-3A69-48BE-84E3-BD708D6A6A1A}" srcOrd="1" destOrd="0" presId="urn:microsoft.com/office/officeart/2008/layout/VerticalCurvedList"/>
    <dgm:cxn modelId="{0D4D3617-0F06-4FD0-AB77-E22C99CB8705}" type="presParOf" srcId="{BEB3B4A1-CDB2-4E7B-82AC-CCE3E0FDB825}" destId="{FB66C13A-DC0D-47C9-B12E-8ADCDAE1611A}" srcOrd="2" destOrd="0" presId="urn:microsoft.com/office/officeart/2008/layout/VerticalCurvedList"/>
    <dgm:cxn modelId="{3D0AF860-F3DF-4693-82F1-48EB10D9A56C}" type="presParOf" srcId="{BEB3B4A1-CDB2-4E7B-82AC-CCE3E0FDB825}" destId="{D841E592-432B-45EB-8A78-E0A76A1561D3}" srcOrd="3" destOrd="0" presId="urn:microsoft.com/office/officeart/2008/layout/VerticalCurvedList"/>
    <dgm:cxn modelId="{12A8B2A7-3E4F-460C-975C-119C605E9506}" type="presParOf" srcId="{0DEF4B2F-2AA2-415A-B70F-17555EB831D6}" destId="{A9C58C54-5B87-4776-8241-35CF05B21376}" srcOrd="1" destOrd="0" presId="urn:microsoft.com/office/officeart/2008/layout/VerticalCurvedList"/>
    <dgm:cxn modelId="{7F22D677-EF74-49E0-BED4-64D9ACAAF174}" type="presParOf" srcId="{0DEF4B2F-2AA2-415A-B70F-17555EB831D6}" destId="{D41B7E15-3ABE-43BD-9942-EC970B32E3F2}" srcOrd="2" destOrd="0" presId="urn:microsoft.com/office/officeart/2008/layout/VerticalCurvedList"/>
    <dgm:cxn modelId="{2FCAC0DF-8CBE-4D3E-9598-B0E900666469}" type="presParOf" srcId="{D41B7E15-3ABE-43BD-9942-EC970B32E3F2}" destId="{4A76FDD5-ED54-4180-AF1B-9025211B5AB0}" srcOrd="0" destOrd="0" presId="urn:microsoft.com/office/officeart/2008/layout/VerticalCurvedList"/>
    <dgm:cxn modelId="{9A456C2E-8435-457F-94EF-B1AED1B61185}" type="presParOf" srcId="{0DEF4B2F-2AA2-415A-B70F-17555EB831D6}" destId="{57E2D687-7EDB-48FD-B27F-973170BC4CBC}" srcOrd="3" destOrd="0" presId="urn:microsoft.com/office/officeart/2008/layout/VerticalCurvedList"/>
    <dgm:cxn modelId="{11FCA47E-9C06-488E-81C7-E7D652B7D175}" type="presParOf" srcId="{0DEF4B2F-2AA2-415A-B70F-17555EB831D6}" destId="{7F33C22A-B3B0-4E2A-B178-5B814E1B15E4}" srcOrd="4" destOrd="0" presId="urn:microsoft.com/office/officeart/2008/layout/VerticalCurvedList"/>
    <dgm:cxn modelId="{A4CC2FD7-6EFE-46FC-BE42-FBF2E2FA587D}" type="presParOf" srcId="{7F33C22A-B3B0-4E2A-B178-5B814E1B15E4}" destId="{1DF438B1-E1DF-4592-89CE-EF7EBE04846D}" srcOrd="0" destOrd="0" presId="urn:microsoft.com/office/officeart/2008/layout/VerticalCurvedList"/>
    <dgm:cxn modelId="{98C749F9-505E-4AD0-8BDD-DCFD712E484E}" type="presParOf" srcId="{0DEF4B2F-2AA2-415A-B70F-17555EB831D6}" destId="{F0F86C5C-6542-4E7B-91C6-086CAB39FCAC}" srcOrd="5" destOrd="0" presId="urn:microsoft.com/office/officeart/2008/layout/VerticalCurvedList"/>
    <dgm:cxn modelId="{04F6BB44-3B61-449A-86CC-DB0938DDFC8F}" type="presParOf" srcId="{0DEF4B2F-2AA2-415A-B70F-17555EB831D6}" destId="{89BF078E-CB89-454E-84CB-ED84E11BE096}" srcOrd="6" destOrd="0" presId="urn:microsoft.com/office/officeart/2008/layout/VerticalCurvedList"/>
    <dgm:cxn modelId="{763778EC-682B-4305-ACA1-E19E68981215}" type="presParOf" srcId="{89BF078E-CB89-454E-84CB-ED84E11BE096}" destId="{23028451-ECE6-4F9B-B00C-B8292460CD93}" srcOrd="0" destOrd="0" presId="urn:microsoft.com/office/officeart/2008/layout/VerticalCurvedList"/>
    <dgm:cxn modelId="{D3AA26EF-DF8B-452E-B009-360C15282855}" type="presParOf" srcId="{0DEF4B2F-2AA2-415A-B70F-17555EB831D6}" destId="{FFEDC3A8-0FC6-43E4-BEA2-5D924D2B157C}" srcOrd="7" destOrd="0" presId="urn:microsoft.com/office/officeart/2008/layout/VerticalCurvedList"/>
    <dgm:cxn modelId="{8716EF26-59C5-4ADE-8D1C-A93873F6E313}" type="presParOf" srcId="{0DEF4B2F-2AA2-415A-B70F-17555EB831D6}" destId="{9BE24E29-CA95-44A8-9B63-BA955B5DCBF6}" srcOrd="8" destOrd="0" presId="urn:microsoft.com/office/officeart/2008/layout/VerticalCurvedList"/>
    <dgm:cxn modelId="{E5205C2F-2169-4EB2-9307-D5DF84DF11E3}" type="presParOf" srcId="{9BE24E29-CA95-44A8-9B63-BA955B5DCBF6}" destId="{92DB673A-64AC-4200-AC39-ACABEFC73F37}" srcOrd="0" destOrd="0" presId="urn:microsoft.com/office/officeart/2008/layout/VerticalCurvedList"/>
    <dgm:cxn modelId="{48C3D8E4-DB20-41A6-8FB0-779B040020DB}" type="presParOf" srcId="{0DEF4B2F-2AA2-415A-B70F-17555EB831D6}" destId="{C50089C8-238A-42A4-9470-6EB1CAD0D55E}" srcOrd="9" destOrd="0" presId="urn:microsoft.com/office/officeart/2008/layout/VerticalCurvedList"/>
    <dgm:cxn modelId="{669B58F2-7908-4CC4-9139-7AA39FCD0C1B}" type="presParOf" srcId="{0DEF4B2F-2AA2-415A-B70F-17555EB831D6}" destId="{B0436991-3076-4838-9B2A-CF46310C5322}" srcOrd="10" destOrd="0" presId="urn:microsoft.com/office/officeart/2008/layout/VerticalCurvedList"/>
    <dgm:cxn modelId="{8774F3BE-BCAA-41DC-AEFB-C71CE5AE6A7C}" type="presParOf" srcId="{B0436991-3076-4838-9B2A-CF46310C5322}" destId="{44813132-EA61-47CC-A8F8-6383C629C917}" srcOrd="0" destOrd="0" presId="urn:microsoft.com/office/officeart/2008/layout/VerticalCurvedList"/>
    <dgm:cxn modelId="{3D88B058-673F-488D-8CB3-344AF37673EB}" type="presParOf" srcId="{0DEF4B2F-2AA2-415A-B70F-17555EB831D6}" destId="{F6A86593-254B-4797-8AE8-895EE1F8D54B}" srcOrd="11" destOrd="0" presId="urn:microsoft.com/office/officeart/2008/layout/VerticalCurvedList"/>
    <dgm:cxn modelId="{5A2A88AA-B561-482D-8005-F4858AF35327}" type="presParOf" srcId="{0DEF4B2F-2AA2-415A-B70F-17555EB831D6}" destId="{A71E230A-8B44-49BA-A4E6-FE9AD17E62B2}" srcOrd="12" destOrd="0" presId="urn:microsoft.com/office/officeart/2008/layout/VerticalCurvedList"/>
    <dgm:cxn modelId="{F68FA841-F196-4B3C-A8CC-88CFE2499C28}" type="presParOf" srcId="{A71E230A-8B44-49BA-A4E6-FE9AD17E62B2}" destId="{3A375109-5822-488D-912C-40ADF6651B28}" srcOrd="0" destOrd="0" presId="urn:microsoft.com/office/officeart/2008/layout/VerticalCurvedList"/>
    <dgm:cxn modelId="{2C2AE751-480B-452A-8E5C-88895069C606}" type="presParOf" srcId="{0DEF4B2F-2AA2-415A-B70F-17555EB831D6}" destId="{E03DF779-D5A2-427D-9135-18EA8F0718F5}" srcOrd="13" destOrd="0" presId="urn:microsoft.com/office/officeart/2008/layout/VerticalCurvedList"/>
    <dgm:cxn modelId="{A6ABCE74-A96C-436E-A464-02959965E64B}" type="presParOf" srcId="{0DEF4B2F-2AA2-415A-B70F-17555EB831D6}" destId="{3B1B4314-0B7E-49A9-AC1F-937A8D5376FE}" srcOrd="14" destOrd="0" presId="urn:microsoft.com/office/officeart/2008/layout/VerticalCurvedList"/>
    <dgm:cxn modelId="{67E1A66E-5BF1-4FEB-8479-F56DF945A18B}" type="presParOf" srcId="{3B1B4314-0B7E-49A9-AC1F-937A8D5376FE}" destId="{C9C79A80-3BC6-48AB-ABCD-4FC85308503A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06C65C-3A69-48BE-84E3-BD708D6A6A1A}">
      <dsp:nvSpPr>
        <dsp:cNvPr id="0" name=""/>
        <dsp:cNvSpPr/>
      </dsp:nvSpPr>
      <dsp:spPr>
        <a:xfrm>
          <a:off x="-6122738" y="-937410"/>
          <a:ext cx="7293488" cy="7293488"/>
        </a:xfrm>
        <a:prstGeom prst="blockArc">
          <a:avLst>
            <a:gd name="adj1" fmla="val 18900000"/>
            <a:gd name="adj2" fmla="val 2700000"/>
            <a:gd name="adj3" fmla="val 296"/>
          </a:avLst>
        </a:pr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9C58C54-5B87-4776-8241-35CF05B21376}">
      <dsp:nvSpPr>
        <dsp:cNvPr id="0" name=""/>
        <dsp:cNvSpPr/>
      </dsp:nvSpPr>
      <dsp:spPr>
        <a:xfrm>
          <a:off x="380119" y="246332"/>
          <a:ext cx="7675541" cy="49244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0881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1" kern="1200" dirty="0" smtClean="0">
              <a:effectLst/>
              <a:hlinkClick xmlns:r="http://schemas.openxmlformats.org/officeDocument/2006/relationships" r:id="" action="ppaction://hlinksldjump"/>
            </a:rPr>
            <a:t>发散角</a:t>
          </a:r>
          <a:endParaRPr lang="zh-CN" altLang="en-US" sz="2800" b="1" kern="1200" dirty="0">
            <a:effectLst/>
          </a:endParaRPr>
        </a:p>
      </dsp:txBody>
      <dsp:txXfrm>
        <a:off x="380119" y="246332"/>
        <a:ext cx="7675541" cy="492448"/>
      </dsp:txXfrm>
    </dsp:sp>
    <dsp:sp modelId="{4A76FDD5-ED54-4180-AF1B-9025211B5AB0}">
      <dsp:nvSpPr>
        <dsp:cNvPr id="0" name=""/>
        <dsp:cNvSpPr/>
      </dsp:nvSpPr>
      <dsp:spPr>
        <a:xfrm>
          <a:off x="72339" y="184776"/>
          <a:ext cx="615560" cy="61556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7E2D687-7EDB-48FD-B27F-973170BC4CBC}">
      <dsp:nvSpPr>
        <dsp:cNvPr id="0" name=""/>
        <dsp:cNvSpPr/>
      </dsp:nvSpPr>
      <dsp:spPr>
        <a:xfrm>
          <a:off x="826075" y="985438"/>
          <a:ext cx="7229585" cy="49244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0881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1" kern="1200" dirty="0" smtClean="0">
              <a:effectLst/>
              <a:hlinkClick xmlns:r="http://schemas.openxmlformats.org/officeDocument/2006/relationships" r:id="" action="ppaction://hlinksldjump"/>
            </a:rPr>
            <a:t>波导内径</a:t>
          </a:r>
          <a:endParaRPr lang="zh-CN" altLang="en-US" sz="2800" b="1" kern="1200" dirty="0">
            <a:effectLst/>
          </a:endParaRPr>
        </a:p>
      </dsp:txBody>
      <dsp:txXfrm>
        <a:off x="826075" y="985438"/>
        <a:ext cx="7229585" cy="492448"/>
      </dsp:txXfrm>
    </dsp:sp>
    <dsp:sp modelId="{1DF438B1-E1DF-4592-89CE-EF7EBE04846D}">
      <dsp:nvSpPr>
        <dsp:cNvPr id="0" name=""/>
        <dsp:cNvSpPr/>
      </dsp:nvSpPr>
      <dsp:spPr>
        <a:xfrm>
          <a:off x="518295" y="923882"/>
          <a:ext cx="615560" cy="61556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0F86C5C-6542-4E7B-91C6-086CAB39FCAC}">
      <dsp:nvSpPr>
        <dsp:cNvPr id="0" name=""/>
        <dsp:cNvSpPr/>
      </dsp:nvSpPr>
      <dsp:spPr>
        <a:xfrm>
          <a:off x="1070457" y="1724003"/>
          <a:ext cx="6985203" cy="49244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0881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1" kern="1200" dirty="0" smtClean="0">
              <a:effectLst/>
              <a:hlinkClick xmlns:r="http://schemas.openxmlformats.org/officeDocument/2006/relationships" r:id="" action="ppaction://hlinksldjump"/>
            </a:rPr>
            <a:t>信噪比</a:t>
          </a:r>
          <a:endParaRPr lang="zh-CN" altLang="en-US" sz="2800" b="1" kern="1200" dirty="0">
            <a:effectLst/>
          </a:endParaRPr>
        </a:p>
      </dsp:txBody>
      <dsp:txXfrm>
        <a:off x="1070457" y="1724003"/>
        <a:ext cx="6985203" cy="492448"/>
      </dsp:txXfrm>
    </dsp:sp>
    <dsp:sp modelId="{23028451-ECE6-4F9B-B00C-B8292460CD93}">
      <dsp:nvSpPr>
        <dsp:cNvPr id="0" name=""/>
        <dsp:cNvSpPr/>
      </dsp:nvSpPr>
      <dsp:spPr>
        <a:xfrm>
          <a:off x="762677" y="1662447"/>
          <a:ext cx="615560" cy="61556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FEDC3A8-0FC6-43E4-BEA2-5D924D2B157C}">
      <dsp:nvSpPr>
        <dsp:cNvPr id="0" name=""/>
        <dsp:cNvSpPr/>
      </dsp:nvSpPr>
      <dsp:spPr>
        <a:xfrm>
          <a:off x="1148486" y="2463109"/>
          <a:ext cx="6907174" cy="49244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0881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1" kern="1200" dirty="0" smtClean="0">
              <a:effectLst/>
              <a:hlinkClick xmlns:r="http://schemas.openxmlformats.org/officeDocument/2006/relationships" r:id="" action="ppaction://hlinksldjump"/>
            </a:rPr>
            <a:t>弯曲长度</a:t>
          </a:r>
          <a:endParaRPr lang="zh-CN" altLang="en-US" sz="2800" b="1" kern="1200" dirty="0">
            <a:effectLst/>
          </a:endParaRPr>
        </a:p>
      </dsp:txBody>
      <dsp:txXfrm>
        <a:off x="1148486" y="2463109"/>
        <a:ext cx="6907174" cy="492448"/>
      </dsp:txXfrm>
    </dsp:sp>
    <dsp:sp modelId="{92DB673A-64AC-4200-AC39-ACABEFC73F37}">
      <dsp:nvSpPr>
        <dsp:cNvPr id="0" name=""/>
        <dsp:cNvSpPr/>
      </dsp:nvSpPr>
      <dsp:spPr>
        <a:xfrm>
          <a:off x="840706" y="2401553"/>
          <a:ext cx="615560" cy="61556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50089C8-238A-42A4-9470-6EB1CAD0D55E}">
      <dsp:nvSpPr>
        <dsp:cNvPr id="0" name=""/>
        <dsp:cNvSpPr/>
      </dsp:nvSpPr>
      <dsp:spPr>
        <a:xfrm>
          <a:off x="1070457" y="3202215"/>
          <a:ext cx="6985203" cy="49244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0881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1" kern="1200" dirty="0" smtClean="0">
              <a:effectLst/>
              <a:hlinkClick xmlns:r="http://schemas.openxmlformats.org/officeDocument/2006/relationships" r:id="" action="ppaction://hlinksldjump"/>
            </a:rPr>
            <a:t>弯曲半径</a:t>
          </a:r>
          <a:endParaRPr lang="zh-CN" altLang="en-US" sz="2800" b="1" kern="1200" dirty="0">
            <a:effectLst/>
          </a:endParaRPr>
        </a:p>
      </dsp:txBody>
      <dsp:txXfrm>
        <a:off x="1070457" y="3202215"/>
        <a:ext cx="6985203" cy="492448"/>
      </dsp:txXfrm>
    </dsp:sp>
    <dsp:sp modelId="{44813132-EA61-47CC-A8F8-6383C629C917}">
      <dsp:nvSpPr>
        <dsp:cNvPr id="0" name=""/>
        <dsp:cNvSpPr/>
      </dsp:nvSpPr>
      <dsp:spPr>
        <a:xfrm>
          <a:off x="762677" y="3140659"/>
          <a:ext cx="615560" cy="61556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6A86593-254B-4797-8AE8-895EE1F8D54B}">
      <dsp:nvSpPr>
        <dsp:cNvPr id="0" name=""/>
        <dsp:cNvSpPr/>
      </dsp:nvSpPr>
      <dsp:spPr>
        <a:xfrm>
          <a:off x="826075" y="3940779"/>
          <a:ext cx="7229585" cy="49244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0881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1" kern="1200" dirty="0" smtClean="0">
              <a:effectLst/>
              <a:hlinkClick xmlns:r="http://schemas.openxmlformats.org/officeDocument/2006/relationships" r:id="" action="ppaction://hlinksldjump"/>
            </a:rPr>
            <a:t>不用改的图</a:t>
          </a:r>
          <a:endParaRPr lang="zh-CN" altLang="en-US" sz="2800" b="1" kern="1200" dirty="0">
            <a:effectLst/>
          </a:endParaRPr>
        </a:p>
      </dsp:txBody>
      <dsp:txXfrm>
        <a:off x="826075" y="3940779"/>
        <a:ext cx="7229585" cy="492448"/>
      </dsp:txXfrm>
    </dsp:sp>
    <dsp:sp modelId="{3A375109-5822-488D-912C-40ADF6651B28}">
      <dsp:nvSpPr>
        <dsp:cNvPr id="0" name=""/>
        <dsp:cNvSpPr/>
      </dsp:nvSpPr>
      <dsp:spPr>
        <a:xfrm>
          <a:off x="518295" y="3879223"/>
          <a:ext cx="615560" cy="61556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03DF779-D5A2-427D-9135-18EA8F0718F5}">
      <dsp:nvSpPr>
        <dsp:cNvPr id="0" name=""/>
        <dsp:cNvSpPr/>
      </dsp:nvSpPr>
      <dsp:spPr>
        <a:xfrm>
          <a:off x="380119" y="4679885"/>
          <a:ext cx="7675541" cy="49244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0881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1" kern="1200" dirty="0" smtClean="0">
              <a:effectLst/>
              <a:hlinkClick xmlns:r="http://schemas.openxmlformats.org/officeDocument/2006/relationships" r:id="" action="ppaction://hlinksldjump"/>
            </a:rPr>
            <a:t>不用的图</a:t>
          </a:r>
          <a:endParaRPr lang="zh-CN" altLang="en-US" sz="2800" b="1" kern="1200" dirty="0">
            <a:effectLst/>
          </a:endParaRPr>
        </a:p>
      </dsp:txBody>
      <dsp:txXfrm>
        <a:off x="380119" y="4679885"/>
        <a:ext cx="7675541" cy="492448"/>
      </dsp:txXfrm>
    </dsp:sp>
    <dsp:sp modelId="{C9C79A80-3BC6-48AB-ABCD-4FC85308503A}">
      <dsp:nvSpPr>
        <dsp:cNvPr id="0" name=""/>
        <dsp:cNvSpPr/>
      </dsp:nvSpPr>
      <dsp:spPr>
        <a:xfrm>
          <a:off x="72339" y="4618329"/>
          <a:ext cx="615560" cy="61556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4905A-E1A4-4744-B5A9-97B0F93BB70A}" type="datetimeFigureOut">
              <a:rPr lang="zh-CN" altLang="en-US" smtClean="0"/>
              <a:t>2016/4/5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931EE-E4F4-4083-923B-E4B62577A6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78069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4905A-E1A4-4744-B5A9-97B0F93BB70A}" type="datetimeFigureOut">
              <a:rPr lang="zh-CN" altLang="en-US" smtClean="0"/>
              <a:t>2016/4/5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931EE-E4F4-4083-923B-E4B62577A6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58243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4905A-E1A4-4744-B5A9-97B0F93BB70A}" type="datetimeFigureOut">
              <a:rPr lang="zh-CN" altLang="en-US" smtClean="0"/>
              <a:t>2016/4/5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931EE-E4F4-4083-923B-E4B62577A6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73000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4905A-E1A4-4744-B5A9-97B0F93BB70A}" type="datetimeFigureOut">
              <a:rPr lang="zh-CN" altLang="en-US" smtClean="0"/>
              <a:t>2016/4/5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931EE-E4F4-4083-923B-E4B62577A6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37004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4905A-E1A4-4744-B5A9-97B0F93BB70A}" type="datetimeFigureOut">
              <a:rPr lang="zh-CN" altLang="en-US" smtClean="0"/>
              <a:t>2016/4/5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931EE-E4F4-4083-923B-E4B62577A6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21719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4905A-E1A4-4744-B5A9-97B0F93BB70A}" type="datetimeFigureOut">
              <a:rPr lang="zh-CN" altLang="en-US" smtClean="0"/>
              <a:t>2016/4/5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931EE-E4F4-4083-923B-E4B62577A6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670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4905A-E1A4-4744-B5A9-97B0F93BB70A}" type="datetimeFigureOut">
              <a:rPr lang="zh-CN" altLang="en-US" smtClean="0"/>
              <a:t>2016/4/5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931EE-E4F4-4083-923B-E4B62577A6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15214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4905A-E1A4-4744-B5A9-97B0F93BB70A}" type="datetimeFigureOut">
              <a:rPr lang="zh-CN" altLang="en-US" smtClean="0"/>
              <a:t>2016/4/5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931EE-E4F4-4083-923B-E4B62577A6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06169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4905A-E1A4-4744-B5A9-97B0F93BB70A}" type="datetimeFigureOut">
              <a:rPr lang="zh-CN" altLang="en-US" smtClean="0"/>
              <a:t>2016/4/5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931EE-E4F4-4083-923B-E4B62577A6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6206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4905A-E1A4-4744-B5A9-97B0F93BB70A}" type="datetimeFigureOut">
              <a:rPr lang="zh-CN" altLang="en-US" smtClean="0"/>
              <a:t>2016/4/5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931EE-E4F4-4083-923B-E4B62577A6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21480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4905A-E1A4-4744-B5A9-97B0F93BB70A}" type="datetimeFigureOut">
              <a:rPr lang="zh-CN" altLang="en-US" smtClean="0"/>
              <a:t>2016/4/5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931EE-E4F4-4083-923B-E4B62577A6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76095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34905A-E1A4-4744-B5A9-97B0F93BB70A}" type="datetimeFigureOut">
              <a:rPr lang="zh-CN" altLang="en-US" smtClean="0"/>
              <a:t>2016/4/5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8931EE-E4F4-4083-923B-E4B62577A6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45034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4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4.png"/><Relationship Id="rId5" Type="http://schemas.openxmlformats.org/officeDocument/2006/relationships/image" Target="../media/image411.png"/><Relationship Id="rId4" Type="http://schemas.openxmlformats.org/officeDocument/2006/relationships/image" Target="../media/image1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slide" Target="slide29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5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7.png"/><Relationship Id="rId4" Type="http://schemas.openxmlformats.org/officeDocument/2006/relationships/image" Target="../media/image31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51.png"/><Relationship Id="rId7" Type="http://schemas.openxmlformats.org/officeDocument/2006/relationships/image" Target="../media/image9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70.png"/><Relationship Id="rId4" Type="http://schemas.openxmlformats.org/officeDocument/2006/relationships/image" Target="../media/image66.png"/><Relationship Id="rId9" Type="http://schemas.openxmlformats.org/officeDocument/2006/relationships/image" Target="../media/image11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slide" Target="slide33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3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slide" Target="slide39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4.png"/><Relationship Id="rId7" Type="http://schemas.openxmlformats.org/officeDocument/2006/relationships/image" Target="../media/image47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2.png"/><Relationship Id="rId11" Type="http://schemas.openxmlformats.org/officeDocument/2006/relationships/image" Target="../media/image52.png"/><Relationship Id="rId5" Type="http://schemas.openxmlformats.org/officeDocument/2006/relationships/image" Target="../media/image46.png"/><Relationship Id="rId10" Type="http://schemas.openxmlformats.org/officeDocument/2006/relationships/image" Target="../media/image50.png"/><Relationship Id="rId4" Type="http://schemas.openxmlformats.org/officeDocument/2006/relationships/image" Target="../media/image45.png"/><Relationship Id="rId9" Type="http://schemas.openxmlformats.org/officeDocument/2006/relationships/image" Target="../media/image4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slide" Target="slide49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5" Type="http://schemas.openxmlformats.org/officeDocument/2006/relationships/image" Target="../media/image11.png"/><Relationship Id="rId4" Type="http://schemas.openxmlformats.org/officeDocument/2006/relationships/image" Target="../media/image5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6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image" Target="../media/image66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9.emf"/><Relationship Id="rId4" Type="http://schemas.openxmlformats.org/officeDocument/2006/relationships/image" Target="../media/image68.em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image" Target="../media/image70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1.emf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6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6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emf"/><Relationship Id="rId3" Type="http://schemas.openxmlformats.org/officeDocument/2006/relationships/image" Target="../media/image88.emf"/><Relationship Id="rId7" Type="http://schemas.openxmlformats.org/officeDocument/2006/relationships/image" Target="../media/image91.emf"/><Relationship Id="rId2" Type="http://schemas.openxmlformats.org/officeDocument/2006/relationships/image" Target="../media/image87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emf"/><Relationship Id="rId5" Type="http://schemas.openxmlformats.org/officeDocument/2006/relationships/image" Target="../media/image90.emf"/><Relationship Id="rId4" Type="http://schemas.openxmlformats.org/officeDocument/2006/relationships/image" Target="../media/image89.emf"/><Relationship Id="rId9" Type="http://schemas.openxmlformats.org/officeDocument/2006/relationships/image" Target="../media/image16.emf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emf"/><Relationship Id="rId2" Type="http://schemas.openxmlformats.org/officeDocument/2006/relationships/image" Target="../media/image92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5.emf"/><Relationship Id="rId4" Type="http://schemas.openxmlformats.org/officeDocument/2006/relationships/image" Target="../media/image94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emf"/><Relationship Id="rId5" Type="http://schemas.openxmlformats.org/officeDocument/2006/relationships/image" Target="../media/image121.png"/><Relationship Id="rId4" Type="http://schemas.openxmlformats.org/officeDocument/2006/relationships/image" Target="../media/image13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emf"/><Relationship Id="rId2" Type="http://schemas.openxmlformats.org/officeDocument/2006/relationships/image" Target="../media/image98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0.emf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emf"/><Relationship Id="rId2" Type="http://schemas.openxmlformats.org/officeDocument/2006/relationships/image" Target="../media/image101.emf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emf"/><Relationship Id="rId7" Type="http://schemas.openxmlformats.org/officeDocument/2006/relationships/image" Target="../media/image110.emf"/><Relationship Id="rId2" Type="http://schemas.openxmlformats.org/officeDocument/2006/relationships/image" Target="../media/image105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9.emf"/><Relationship Id="rId5" Type="http://schemas.openxmlformats.org/officeDocument/2006/relationships/image" Target="../media/image108.emf"/><Relationship Id="rId4" Type="http://schemas.openxmlformats.org/officeDocument/2006/relationships/image" Target="../media/image107.emf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emf"/><Relationship Id="rId2" Type="http://schemas.openxmlformats.org/officeDocument/2006/relationships/image" Target="../media/image111.emf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emf"/><Relationship Id="rId2" Type="http://schemas.openxmlformats.org/officeDocument/2006/relationships/image" Target="../media/image113.emf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emf"/><Relationship Id="rId2" Type="http://schemas.openxmlformats.org/officeDocument/2006/relationships/image" Target="../media/image115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9.emf"/><Relationship Id="rId5" Type="http://schemas.openxmlformats.org/officeDocument/2006/relationships/image" Target="../media/image118.emf"/><Relationship Id="rId4" Type="http://schemas.openxmlformats.org/officeDocument/2006/relationships/image" Target="../media/image117.emf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emf"/><Relationship Id="rId2" Type="http://schemas.openxmlformats.org/officeDocument/2006/relationships/image" Target="../media/image120.emf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jpeg"/><Relationship Id="rId7" Type="http://schemas.openxmlformats.org/officeDocument/2006/relationships/image" Target="../media/image311.png"/><Relationship Id="rId2" Type="http://schemas.openxmlformats.org/officeDocument/2006/relationships/image" Target="../media/image12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1.png"/><Relationship Id="rId5" Type="http://schemas.openxmlformats.org/officeDocument/2006/relationships/image" Target="../media/image290.png"/><Relationship Id="rId4" Type="http://schemas.openxmlformats.org/officeDocument/2006/relationships/image" Target="../media/image124.jpe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jp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emf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0.png"/><Relationship Id="rId13" Type="http://schemas.openxmlformats.org/officeDocument/2006/relationships/image" Target="../media/image410.png"/><Relationship Id="rId3" Type="http://schemas.openxmlformats.org/officeDocument/2006/relationships/image" Target="../media/image310.png"/><Relationship Id="rId7" Type="http://schemas.openxmlformats.org/officeDocument/2006/relationships/image" Target="../media/image350.png"/><Relationship Id="rId12" Type="http://schemas.openxmlformats.org/officeDocument/2006/relationships/image" Target="../media/image400.png"/><Relationship Id="rId2" Type="http://schemas.openxmlformats.org/officeDocument/2006/relationships/image" Target="../media/image300.png"/><Relationship Id="rId16" Type="http://schemas.openxmlformats.org/officeDocument/2006/relationships/image" Target="../media/image4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0.png"/><Relationship Id="rId11" Type="http://schemas.openxmlformats.org/officeDocument/2006/relationships/image" Target="../media/image390.png"/><Relationship Id="rId5" Type="http://schemas.openxmlformats.org/officeDocument/2006/relationships/image" Target="../media/image330.png"/><Relationship Id="rId15" Type="http://schemas.openxmlformats.org/officeDocument/2006/relationships/image" Target="../media/image430.png"/><Relationship Id="rId10" Type="http://schemas.openxmlformats.org/officeDocument/2006/relationships/image" Target="../media/image380.png"/><Relationship Id="rId4" Type="http://schemas.openxmlformats.org/officeDocument/2006/relationships/image" Target="../media/image320.png"/><Relationship Id="rId9" Type="http://schemas.openxmlformats.org/officeDocument/2006/relationships/image" Target="../media/image370.png"/><Relationship Id="rId14" Type="http://schemas.openxmlformats.org/officeDocument/2006/relationships/image" Target="../media/image420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0.png"/><Relationship Id="rId13" Type="http://schemas.openxmlformats.org/officeDocument/2006/relationships/image" Target="../media/image560.png"/><Relationship Id="rId3" Type="http://schemas.openxmlformats.org/officeDocument/2006/relationships/image" Target="../media/image460.png"/><Relationship Id="rId7" Type="http://schemas.openxmlformats.org/officeDocument/2006/relationships/image" Target="../media/image500.png"/><Relationship Id="rId12" Type="http://schemas.openxmlformats.org/officeDocument/2006/relationships/image" Target="../media/image550.png"/><Relationship Id="rId2" Type="http://schemas.openxmlformats.org/officeDocument/2006/relationships/image" Target="../media/image4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0.png"/><Relationship Id="rId11" Type="http://schemas.openxmlformats.org/officeDocument/2006/relationships/image" Target="../media/image540.png"/><Relationship Id="rId5" Type="http://schemas.openxmlformats.org/officeDocument/2006/relationships/image" Target="../media/image480.png"/><Relationship Id="rId10" Type="http://schemas.openxmlformats.org/officeDocument/2006/relationships/image" Target="../media/image530.png"/><Relationship Id="rId4" Type="http://schemas.openxmlformats.org/officeDocument/2006/relationships/image" Target="../media/image470.png"/><Relationship Id="rId9" Type="http://schemas.openxmlformats.org/officeDocument/2006/relationships/image" Target="../media/image520.png"/><Relationship Id="rId14" Type="http://schemas.openxmlformats.org/officeDocument/2006/relationships/image" Target="../media/image570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0.png"/><Relationship Id="rId3" Type="http://schemas.openxmlformats.org/officeDocument/2006/relationships/image" Target="../media/image600.png"/><Relationship Id="rId7" Type="http://schemas.openxmlformats.org/officeDocument/2006/relationships/image" Target="../media/image640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0.png"/><Relationship Id="rId5" Type="http://schemas.openxmlformats.org/officeDocument/2006/relationships/image" Target="../media/image620.png"/><Relationship Id="rId4" Type="http://schemas.openxmlformats.org/officeDocument/2006/relationships/image" Target="../media/image610.png"/><Relationship Id="rId9" Type="http://schemas.openxmlformats.org/officeDocument/2006/relationships/image" Target="../media/image660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emf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5.pn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emf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9.png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emf"/><Relationship Id="rId2" Type="http://schemas.openxmlformats.org/officeDocument/2006/relationships/image" Target="../media/image143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7.emf"/><Relationship Id="rId5" Type="http://schemas.openxmlformats.org/officeDocument/2006/relationships/image" Target="../media/image146.emf"/><Relationship Id="rId4" Type="http://schemas.openxmlformats.org/officeDocument/2006/relationships/image" Target="../media/image145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emf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2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2.png"/><Relationship Id="rId4" Type="http://schemas.openxmlformats.org/officeDocument/2006/relationships/image" Target="../media/image151.png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图示 1"/>
          <p:cNvGraphicFramePr/>
          <p:nvPr>
            <p:extLst>
              <p:ext uri="{D42A27DB-BD31-4B8C-83A1-F6EECF244321}">
                <p14:modId xmlns:p14="http://schemas.microsoft.com/office/powerpoint/2010/main" val="3475725962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92068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461136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02256" y="2511189"/>
            <a:ext cx="820230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0" dirty="0" smtClean="0"/>
              <a:t>修改</a:t>
            </a:r>
            <a:endParaRPr lang="zh-CN" altLang="en-US" sz="8000" dirty="0"/>
          </a:p>
        </p:txBody>
      </p:sp>
    </p:spTree>
    <p:extLst>
      <p:ext uri="{BB962C8B-B14F-4D97-AF65-F5344CB8AC3E}">
        <p14:creationId xmlns:p14="http://schemas.microsoft.com/office/powerpoint/2010/main" val="33168949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76"/>
          <a:stretch/>
        </p:blipFill>
        <p:spPr>
          <a:xfrm>
            <a:off x="6096000" y="500043"/>
            <a:ext cx="5041900" cy="40005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68" r="7289"/>
          <a:stretch/>
        </p:blipFill>
        <p:spPr>
          <a:xfrm>
            <a:off x="1282700" y="497795"/>
            <a:ext cx="4648200" cy="40005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2079071" y="3687786"/>
                <a:ext cx="30385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n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=1.6e-4</a:t>
                </a:r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9071" y="3687786"/>
                <a:ext cx="3038570" cy="369332"/>
              </a:xfrm>
              <a:prstGeom prst="rect">
                <a:avLst/>
              </a:prstGeom>
              <a:blipFill rotWithShape="0">
                <a:blip r:embed="rId4"/>
                <a:stretch>
                  <a:fillRect t="-9836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本框 4"/>
          <p:cNvSpPr txBox="1"/>
          <p:nvPr/>
        </p:nvSpPr>
        <p:spPr>
          <a:xfrm>
            <a:off x="3997070" y="2537234"/>
            <a:ext cx="1693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400ppm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3997070" y="1727572"/>
            <a:ext cx="1693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700ppm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3997070" y="975386"/>
            <a:ext cx="1693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1000ppm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/>
              <p:cNvSpPr txBox="1"/>
              <p:nvPr/>
            </p:nvSpPr>
            <p:spPr>
              <a:xfrm>
                <a:off x="1912815" y="2902654"/>
                <a:ext cx="1693984" cy="3978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altLang="zh-CN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𝑑</m:t>
                            </m:r>
                          </m:sub>
                        </m:sSub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=8.709°</a:t>
                </a:r>
              </a:p>
            </p:txBody>
          </p:sp>
        </mc:Choice>
        <mc:Fallback xmlns=""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2815" y="2902654"/>
                <a:ext cx="1693984" cy="397866"/>
              </a:xfrm>
              <a:prstGeom prst="rect">
                <a:avLst/>
              </a:prstGeom>
              <a:blipFill rotWithShape="0">
                <a:blip r:embed="rId5"/>
                <a:stretch>
                  <a:fillRect t="-12308" r="-2158" b="-1692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直接连接符 8"/>
          <p:cNvCxnSpPr/>
          <p:nvPr/>
        </p:nvCxnSpPr>
        <p:spPr>
          <a:xfrm>
            <a:off x="2514600" y="807382"/>
            <a:ext cx="0" cy="3240000"/>
          </a:xfrm>
          <a:prstGeom prst="line">
            <a:avLst/>
          </a:prstGeom>
          <a:ln w="1905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7315200" y="794682"/>
            <a:ext cx="0" cy="3240000"/>
          </a:xfrm>
          <a:prstGeom prst="line">
            <a:avLst/>
          </a:prstGeom>
          <a:ln w="1905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/>
              <p:cNvSpPr txBox="1"/>
              <p:nvPr/>
            </p:nvSpPr>
            <p:spPr>
              <a:xfrm>
                <a:off x="6873452" y="3687786"/>
                <a:ext cx="301753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n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=1.6e-3</a:t>
                </a:r>
              </a:p>
            </p:txBody>
          </p:sp>
        </mc:Choice>
        <mc:Fallback xmlns=""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3452" y="3687786"/>
                <a:ext cx="3017538" cy="369332"/>
              </a:xfrm>
              <a:prstGeom prst="rect">
                <a:avLst/>
              </a:prstGeom>
              <a:blipFill rotWithShape="0">
                <a:blip r:embed="rId6"/>
                <a:stretch>
                  <a:fillRect t="-9836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本框 11"/>
          <p:cNvSpPr txBox="1"/>
          <p:nvPr/>
        </p:nvSpPr>
        <p:spPr>
          <a:xfrm>
            <a:off x="8712038" y="2642051"/>
            <a:ext cx="1693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400ppm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8712038" y="2068135"/>
            <a:ext cx="1693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700ppm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8716028" y="1624814"/>
            <a:ext cx="1693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1000ppm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/>
              <p:cNvSpPr txBox="1"/>
              <p:nvPr/>
            </p:nvSpPr>
            <p:spPr>
              <a:xfrm>
                <a:off x="6893769" y="2832983"/>
                <a:ext cx="1693984" cy="3978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altLang="zh-CN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𝑑</m:t>
                            </m:r>
                          </m:sub>
                        </m:sSub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=8.709°</a:t>
                </a:r>
              </a:p>
            </p:txBody>
          </p:sp>
        </mc:Choice>
        <mc:Fallback xmlns="">
          <p:sp>
            <p:nvSpPr>
              <p:cNvPr id="15" name="文本框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3769" y="2832983"/>
                <a:ext cx="1693984" cy="397866"/>
              </a:xfrm>
              <a:prstGeom prst="rect">
                <a:avLst/>
              </a:prstGeom>
              <a:blipFill rotWithShape="0">
                <a:blip r:embed="rId7"/>
                <a:stretch>
                  <a:fillRect t="-13846" r="-2158" b="-1692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矩形 15"/>
          <p:cNvSpPr/>
          <p:nvPr/>
        </p:nvSpPr>
        <p:spPr>
          <a:xfrm>
            <a:off x="5270500" y="3568013"/>
            <a:ext cx="441147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dirty="0">
                <a:ln w="0"/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b="0" cap="none" spc="0" dirty="0" smtClean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a)</a:t>
            </a:r>
            <a:endParaRPr lang="zh-CN" altLang="en-US" b="0" cap="none" spc="0" dirty="0">
              <a:ln w="0"/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10030707" y="3568013"/>
            <a:ext cx="453970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dirty="0" smtClean="0">
                <a:ln w="0"/>
                <a:latin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  <a:endParaRPr lang="zh-CN" altLang="en-US" sz="1400" b="0" cap="none" spc="0" dirty="0">
              <a:ln w="0"/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2759807" y="4192176"/>
            <a:ext cx="2165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气体浓度</a:t>
            </a:r>
            <a:r>
              <a:rPr lang="en-US" altLang="zh-CN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/ppm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53135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2"/>
          <a:stretch/>
        </p:blipFill>
        <p:spPr>
          <a:xfrm>
            <a:off x="522513" y="1136650"/>
            <a:ext cx="5116289" cy="40005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63517" y="4314704"/>
            <a:ext cx="3360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C=100ppm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2571300" y="2950978"/>
            <a:ext cx="1693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1m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2571300" y="2309518"/>
            <a:ext cx="1693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78"/>
          <a:stretch/>
        </p:blipFill>
        <p:spPr>
          <a:xfrm>
            <a:off x="5199505" y="1136650"/>
            <a:ext cx="5036457" cy="400050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5781458" y="4314704"/>
            <a:ext cx="3601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C=1000ppm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8415202" y="3598158"/>
            <a:ext cx="1693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3m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8415202" y="2611894"/>
            <a:ext cx="1693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2m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8420769" y="1666966"/>
            <a:ext cx="1693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1m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2571300" y="1666966"/>
            <a:ext cx="1693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</a:p>
        </p:txBody>
      </p:sp>
      <p:sp>
        <p:nvSpPr>
          <p:cNvPr id="20" name="矩形 19"/>
          <p:cNvSpPr/>
          <p:nvPr/>
        </p:nvSpPr>
        <p:spPr>
          <a:xfrm>
            <a:off x="9220605" y="4196459"/>
            <a:ext cx="453970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dirty="0" smtClean="0">
                <a:ln w="0"/>
                <a:latin typeface="Times New Roman" panose="02020603050405020304" pitchFamily="18" charset="0"/>
                <a:cs typeface="Times New Roman" panose="02020603050405020304" pitchFamily="18" charset="0"/>
              </a:rPr>
              <a:t>(d)</a:t>
            </a:r>
            <a:endParaRPr lang="zh-CN" altLang="en-US" sz="1400" b="0" cap="none" spc="0" dirty="0">
              <a:ln w="0"/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4548942" y="4199097"/>
            <a:ext cx="441147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dirty="0" smtClean="0">
                <a:ln w="0"/>
                <a:latin typeface="Times New Roman" panose="02020603050405020304" pitchFamily="18" charset="0"/>
                <a:cs typeface="Times New Roman" panose="02020603050405020304" pitchFamily="18" charset="0"/>
              </a:rPr>
              <a:t>(c)</a:t>
            </a:r>
            <a:endParaRPr lang="zh-CN" altLang="en-US" b="0" cap="none" spc="0" dirty="0">
              <a:ln w="0"/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30823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6331188" y="629224"/>
            <a:ext cx="5334000" cy="4000500"/>
            <a:chOff x="615460" y="713642"/>
            <a:chExt cx="5334000" cy="4000500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5460" y="713642"/>
              <a:ext cx="5334000" cy="4000500"/>
            </a:xfrm>
            <a:prstGeom prst="rect">
              <a:avLst/>
            </a:prstGeom>
          </p:spPr>
        </p:pic>
        <p:sp>
          <p:nvSpPr>
            <p:cNvPr id="8" name="文本框 7"/>
            <p:cNvSpPr txBox="1"/>
            <p:nvPr/>
          </p:nvSpPr>
          <p:spPr>
            <a:xfrm>
              <a:off x="1918052" y="1725741"/>
              <a:ext cx="720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1m</a:t>
              </a: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3055688" y="2203572"/>
              <a:ext cx="720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</a:t>
              </a: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2409619" y="1915307"/>
              <a:ext cx="720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1.5m</a:t>
              </a: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8048860" y="4382074"/>
            <a:ext cx="216511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波导孔径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T/mm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 rot="16200000">
            <a:off x="5538774" y="2271890"/>
            <a:ext cx="216511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气体吸收度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/dB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333629" y="3335648"/>
            <a:ext cx="1693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C=2000ppm</a:t>
            </a: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499" y="629224"/>
            <a:ext cx="5334000" cy="400050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2000003" y="3335648"/>
            <a:ext cx="3803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C=100ppm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4743208" y="3626596"/>
            <a:ext cx="72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4743208" y="1134771"/>
            <a:ext cx="72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1m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4743208" y="2247345"/>
            <a:ext cx="72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1.5m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2914649" y="4366633"/>
            <a:ext cx="216511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波导孔径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T/mm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文本框 23"/>
          <p:cNvSpPr txBox="1"/>
          <p:nvPr/>
        </p:nvSpPr>
        <p:spPr>
          <a:xfrm rot="16200000">
            <a:off x="310763" y="2225825"/>
            <a:ext cx="216511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气体吸收度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/dB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1903287" y="1003973"/>
            <a:ext cx="441147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dirty="0">
                <a:ln w="0"/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b="0" cap="none" spc="0" dirty="0" smtClean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a)</a:t>
            </a:r>
            <a:endParaRPr lang="zh-CN" altLang="en-US" b="0" cap="none" spc="0" dirty="0">
              <a:ln w="0"/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7168074" y="1003973"/>
            <a:ext cx="453970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dirty="0" smtClean="0">
                <a:ln w="0"/>
                <a:latin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  <a:endParaRPr lang="zh-CN" altLang="en-US" sz="1400" b="0" cap="none" spc="0" dirty="0">
              <a:ln w="0"/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52308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771200" y="361950"/>
            <a:ext cx="5334000" cy="4098347"/>
            <a:chOff x="7051430" y="361950"/>
            <a:chExt cx="5334000" cy="4098347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1430" y="361950"/>
              <a:ext cx="5334000" cy="4000500"/>
            </a:xfrm>
            <a:prstGeom prst="rect">
              <a:avLst/>
            </a:prstGeom>
          </p:spPr>
        </p:pic>
        <p:sp>
          <p:nvSpPr>
            <p:cNvPr id="4" name="文本框 3"/>
            <p:cNvSpPr txBox="1"/>
            <p:nvPr/>
          </p:nvSpPr>
          <p:spPr>
            <a:xfrm>
              <a:off x="10512539" y="3254744"/>
              <a:ext cx="9725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00ppm</a:t>
              </a: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10512539" y="898224"/>
              <a:ext cx="990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00ppm</a:t>
              </a: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10512539" y="1796115"/>
              <a:ext cx="9969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150ppm</a:t>
              </a: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8768859" y="4090965"/>
              <a:ext cx="2165113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波导孔径</a:t>
              </a:r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T/mm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7009200" y="361950"/>
            <a:ext cx="5334000" cy="4098347"/>
            <a:chOff x="1847355" y="361950"/>
            <a:chExt cx="5334000" cy="4098347"/>
          </a:xfrm>
        </p:grpSpPr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47355" y="361950"/>
              <a:ext cx="5334000" cy="4000500"/>
            </a:xfrm>
            <a:prstGeom prst="rect">
              <a:avLst/>
            </a:prstGeom>
          </p:spPr>
        </p:pic>
        <p:sp>
          <p:nvSpPr>
            <p:cNvPr id="15" name="文本框 14"/>
            <p:cNvSpPr txBox="1"/>
            <p:nvPr/>
          </p:nvSpPr>
          <p:spPr>
            <a:xfrm>
              <a:off x="3287649" y="1929854"/>
              <a:ext cx="12069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2000ppm</a:t>
              </a: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4976383" y="1371179"/>
              <a:ext cx="12069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2050ppm</a:t>
              </a:r>
            </a:p>
          </p:txBody>
        </p:sp>
        <p:cxnSp>
          <p:nvCxnSpPr>
            <p:cNvPr id="17" name="直接箭头连接符 16"/>
            <p:cNvCxnSpPr>
              <a:endCxn id="15" idx="1"/>
            </p:cNvCxnSpPr>
            <p:nvPr/>
          </p:nvCxnSpPr>
          <p:spPr>
            <a:xfrm>
              <a:off x="3116851" y="2061767"/>
              <a:ext cx="170798" cy="5275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8" name="文本框 17"/>
            <p:cNvSpPr txBox="1"/>
            <p:nvPr/>
          </p:nvSpPr>
          <p:spPr>
            <a:xfrm>
              <a:off x="2847527" y="983187"/>
              <a:ext cx="12069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2100ppm</a:t>
              </a:r>
            </a:p>
          </p:txBody>
        </p:sp>
        <p:cxnSp>
          <p:nvCxnSpPr>
            <p:cNvPr id="19" name="直接箭头连接符 18"/>
            <p:cNvCxnSpPr/>
            <p:nvPr/>
          </p:nvCxnSpPr>
          <p:spPr>
            <a:xfrm flipH="1" flipV="1">
              <a:off x="3316459" y="1315827"/>
              <a:ext cx="5374" cy="29164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直接箭头连接符 19"/>
            <p:cNvCxnSpPr/>
            <p:nvPr/>
          </p:nvCxnSpPr>
          <p:spPr>
            <a:xfrm>
              <a:off x="5414485" y="1218780"/>
              <a:ext cx="46892" cy="23741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1" name="文本框 20"/>
            <p:cNvSpPr txBox="1"/>
            <p:nvPr/>
          </p:nvSpPr>
          <p:spPr>
            <a:xfrm>
              <a:off x="3621079" y="4090965"/>
              <a:ext cx="2165113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波导孔径</a:t>
              </a:r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T/mm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 rot="16200000">
              <a:off x="1110993" y="1980781"/>
              <a:ext cx="2165113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气体吸收度</a:t>
              </a:r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/dB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3" name="矩形 22"/>
          <p:cNvSpPr/>
          <p:nvPr/>
        </p:nvSpPr>
        <p:spPr>
          <a:xfrm>
            <a:off x="2549645" y="700674"/>
            <a:ext cx="441147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dirty="0" smtClean="0">
                <a:ln w="0"/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b="0" cap="none" spc="0" dirty="0" smtClean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c)</a:t>
            </a:r>
            <a:endParaRPr lang="zh-CN" altLang="en-US" b="0" cap="none" spc="0" dirty="0">
              <a:ln w="0"/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7814432" y="700674"/>
            <a:ext cx="453970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dirty="0" smtClean="0">
                <a:ln w="0"/>
                <a:latin typeface="Times New Roman" panose="02020603050405020304" pitchFamily="18" charset="0"/>
                <a:cs typeface="Times New Roman" panose="02020603050405020304" pitchFamily="18" charset="0"/>
              </a:rPr>
              <a:t>(d)</a:t>
            </a:r>
            <a:endParaRPr lang="zh-CN" altLang="en-US" sz="1400" b="0" cap="none" spc="0" dirty="0">
              <a:ln w="0"/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59803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图片 76"/>
          <p:cNvPicPr>
            <a:picLocks noChangeAspect="1"/>
          </p:cNvPicPr>
          <p:nvPr/>
        </p:nvPicPr>
        <p:blipFill rotWithShape="1">
          <a:blip r:embed="rId2"/>
          <a:srcRect l="26248" t="43249" b="-1"/>
          <a:stretch/>
        </p:blipFill>
        <p:spPr>
          <a:xfrm>
            <a:off x="1131719" y="1861491"/>
            <a:ext cx="2661822" cy="2162339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/>
          <a:srcRect l="25128" t="42846" r="1" b="-1"/>
          <a:stretch/>
        </p:blipFill>
        <p:spPr>
          <a:xfrm>
            <a:off x="4526280" y="1832152"/>
            <a:ext cx="2706780" cy="2191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7320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6" name="直接连接符 75"/>
          <p:cNvCxnSpPr/>
          <p:nvPr/>
        </p:nvCxnSpPr>
        <p:spPr>
          <a:xfrm>
            <a:off x="2122060" y="5310441"/>
            <a:ext cx="1171575" cy="0"/>
          </a:xfrm>
          <a:prstGeom prst="line">
            <a:avLst/>
          </a:prstGeom>
          <a:ln w="19050">
            <a:solidFill>
              <a:srgbClr val="C0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接连接符 84"/>
          <p:cNvCxnSpPr/>
          <p:nvPr/>
        </p:nvCxnSpPr>
        <p:spPr>
          <a:xfrm>
            <a:off x="2036335" y="6088518"/>
            <a:ext cx="1343025" cy="0"/>
          </a:xfrm>
          <a:prstGeom prst="line">
            <a:avLst/>
          </a:prstGeom>
          <a:ln w="19050">
            <a:solidFill>
              <a:srgbClr val="00B05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接连接符 76"/>
          <p:cNvCxnSpPr/>
          <p:nvPr/>
        </p:nvCxnSpPr>
        <p:spPr>
          <a:xfrm rot="2400000">
            <a:off x="9358461" y="2400950"/>
            <a:ext cx="216000" cy="0"/>
          </a:xfrm>
          <a:prstGeom prst="line">
            <a:avLst/>
          </a:prstGeom>
          <a:ln w="19050">
            <a:solidFill>
              <a:srgbClr val="C0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接连接符 77"/>
          <p:cNvCxnSpPr/>
          <p:nvPr/>
        </p:nvCxnSpPr>
        <p:spPr>
          <a:xfrm rot="19200000">
            <a:off x="9344045" y="2539792"/>
            <a:ext cx="216000" cy="0"/>
          </a:xfrm>
          <a:prstGeom prst="line">
            <a:avLst/>
          </a:prstGeom>
          <a:ln w="19050">
            <a:solidFill>
              <a:srgbClr val="C0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接连接符 81"/>
          <p:cNvCxnSpPr/>
          <p:nvPr/>
        </p:nvCxnSpPr>
        <p:spPr>
          <a:xfrm rot="3600000">
            <a:off x="8363452" y="1741692"/>
            <a:ext cx="1332000" cy="0"/>
          </a:xfrm>
          <a:prstGeom prst="line">
            <a:avLst/>
          </a:prstGeom>
          <a:ln w="19050">
            <a:solidFill>
              <a:srgbClr val="C0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接连接符 82"/>
          <p:cNvCxnSpPr/>
          <p:nvPr/>
        </p:nvCxnSpPr>
        <p:spPr>
          <a:xfrm rot="18000000">
            <a:off x="8350581" y="3194620"/>
            <a:ext cx="1368000" cy="0"/>
          </a:xfrm>
          <a:prstGeom prst="line">
            <a:avLst/>
          </a:prstGeom>
          <a:ln w="19050">
            <a:solidFill>
              <a:srgbClr val="C0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接连接符 85"/>
          <p:cNvCxnSpPr/>
          <p:nvPr/>
        </p:nvCxnSpPr>
        <p:spPr>
          <a:xfrm rot="1800000">
            <a:off x="8695719" y="1652521"/>
            <a:ext cx="576000" cy="0"/>
          </a:xfrm>
          <a:prstGeom prst="line">
            <a:avLst/>
          </a:prstGeom>
          <a:ln w="19050">
            <a:solidFill>
              <a:srgbClr val="00B05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接连接符 86"/>
          <p:cNvCxnSpPr/>
          <p:nvPr/>
        </p:nvCxnSpPr>
        <p:spPr>
          <a:xfrm rot="600000">
            <a:off x="9249894" y="1819714"/>
            <a:ext cx="162000" cy="0"/>
          </a:xfrm>
          <a:prstGeom prst="line">
            <a:avLst/>
          </a:prstGeom>
          <a:ln w="19050">
            <a:solidFill>
              <a:srgbClr val="00B05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接连接符 87"/>
          <p:cNvCxnSpPr/>
          <p:nvPr/>
        </p:nvCxnSpPr>
        <p:spPr>
          <a:xfrm rot="19200000">
            <a:off x="9273016" y="1883324"/>
            <a:ext cx="162000" cy="0"/>
          </a:xfrm>
          <a:prstGeom prst="line">
            <a:avLst/>
          </a:prstGeom>
          <a:ln w="19050">
            <a:solidFill>
              <a:srgbClr val="00B05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接连接符 90"/>
          <p:cNvCxnSpPr/>
          <p:nvPr/>
        </p:nvCxnSpPr>
        <p:spPr>
          <a:xfrm rot="18000000">
            <a:off x="8869961" y="2185199"/>
            <a:ext cx="540000" cy="0"/>
          </a:xfrm>
          <a:prstGeom prst="line">
            <a:avLst/>
          </a:prstGeom>
          <a:ln w="19050">
            <a:solidFill>
              <a:srgbClr val="00B05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接连接符 93"/>
          <p:cNvCxnSpPr/>
          <p:nvPr/>
        </p:nvCxnSpPr>
        <p:spPr>
          <a:xfrm rot="1200000">
            <a:off x="8826342" y="2516262"/>
            <a:ext cx="162000" cy="0"/>
          </a:xfrm>
          <a:prstGeom prst="line">
            <a:avLst/>
          </a:prstGeom>
          <a:ln w="19050">
            <a:solidFill>
              <a:srgbClr val="00B05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接连接符 94"/>
          <p:cNvCxnSpPr/>
          <p:nvPr/>
        </p:nvCxnSpPr>
        <p:spPr>
          <a:xfrm rot="19500000">
            <a:off x="8849440" y="2455639"/>
            <a:ext cx="162000" cy="0"/>
          </a:xfrm>
          <a:prstGeom prst="line">
            <a:avLst/>
          </a:prstGeom>
          <a:ln w="19050">
            <a:solidFill>
              <a:srgbClr val="00B05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接连接符 95"/>
          <p:cNvCxnSpPr/>
          <p:nvPr/>
        </p:nvCxnSpPr>
        <p:spPr>
          <a:xfrm rot="3000000">
            <a:off x="8935483" y="2751941"/>
            <a:ext cx="468000" cy="0"/>
          </a:xfrm>
          <a:prstGeom prst="line">
            <a:avLst/>
          </a:prstGeom>
          <a:ln w="19050">
            <a:solidFill>
              <a:srgbClr val="00B05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接连接符 96"/>
          <p:cNvCxnSpPr/>
          <p:nvPr/>
        </p:nvCxnSpPr>
        <p:spPr>
          <a:xfrm rot="2100000">
            <a:off x="9321927" y="2987735"/>
            <a:ext cx="162000" cy="0"/>
          </a:xfrm>
          <a:prstGeom prst="line">
            <a:avLst/>
          </a:prstGeom>
          <a:ln w="19050">
            <a:solidFill>
              <a:srgbClr val="00B05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接连接符 97"/>
          <p:cNvCxnSpPr/>
          <p:nvPr/>
        </p:nvCxnSpPr>
        <p:spPr>
          <a:xfrm rot="21000000">
            <a:off x="9276733" y="3054715"/>
            <a:ext cx="162000" cy="0"/>
          </a:xfrm>
          <a:prstGeom prst="line">
            <a:avLst/>
          </a:prstGeom>
          <a:ln w="19050">
            <a:solidFill>
              <a:srgbClr val="00B05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接连接符 98"/>
          <p:cNvCxnSpPr/>
          <p:nvPr/>
        </p:nvCxnSpPr>
        <p:spPr>
          <a:xfrm rot="20100000">
            <a:off x="8711820" y="3192346"/>
            <a:ext cx="576000" cy="0"/>
          </a:xfrm>
          <a:prstGeom prst="line">
            <a:avLst/>
          </a:prstGeom>
          <a:ln w="19050">
            <a:solidFill>
              <a:srgbClr val="00B05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7" name="组合 146"/>
          <p:cNvGrpSpPr/>
          <p:nvPr/>
        </p:nvGrpSpPr>
        <p:grpSpPr>
          <a:xfrm>
            <a:off x="810285" y="691999"/>
            <a:ext cx="3600000" cy="3761374"/>
            <a:chOff x="2410485" y="676824"/>
            <a:chExt cx="3600000" cy="3761374"/>
          </a:xfrm>
        </p:grpSpPr>
        <p:sp>
          <p:nvSpPr>
            <p:cNvPr id="5" name="椭圆 4"/>
            <p:cNvSpPr>
              <a:spLocks noChangeAspect="1"/>
            </p:cNvSpPr>
            <p:nvPr/>
          </p:nvSpPr>
          <p:spPr>
            <a:xfrm>
              <a:off x="2410485" y="676824"/>
              <a:ext cx="3600000" cy="360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" name="椭圆 1"/>
            <p:cNvSpPr>
              <a:spLocks noChangeAspect="1"/>
            </p:cNvSpPr>
            <p:nvPr/>
          </p:nvSpPr>
          <p:spPr>
            <a:xfrm>
              <a:off x="2609785" y="860745"/>
              <a:ext cx="3240000" cy="324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椭圆 2"/>
            <p:cNvSpPr>
              <a:spLocks noChangeAspect="1"/>
            </p:cNvSpPr>
            <p:nvPr/>
          </p:nvSpPr>
          <p:spPr>
            <a:xfrm>
              <a:off x="2969785" y="1212808"/>
              <a:ext cx="2520000" cy="252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椭圆 3"/>
            <p:cNvSpPr>
              <a:spLocks noChangeAspect="1"/>
            </p:cNvSpPr>
            <p:nvPr/>
          </p:nvSpPr>
          <p:spPr>
            <a:xfrm>
              <a:off x="3149785" y="1400745"/>
              <a:ext cx="2160000" cy="216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7" name="直接连接符 6"/>
            <p:cNvCxnSpPr/>
            <p:nvPr/>
          </p:nvCxnSpPr>
          <p:spPr>
            <a:xfrm flipV="1">
              <a:off x="3862800" y="2480745"/>
              <a:ext cx="360000" cy="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文本框 15"/>
            <p:cNvSpPr txBox="1"/>
            <p:nvPr/>
          </p:nvSpPr>
          <p:spPr>
            <a:xfrm>
              <a:off x="3896807" y="3015985"/>
              <a:ext cx="3446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i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</a:t>
              </a:r>
              <a:endParaRPr lang="zh-CN" altLang="en-US" b="1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3387626" y="3726464"/>
              <a:ext cx="6055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i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2T</a:t>
              </a:r>
              <a:endParaRPr lang="zh-CN" altLang="en-US" b="1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3876486" y="3989843"/>
              <a:ext cx="3873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i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  <a:endParaRPr lang="zh-CN" altLang="en-US" b="1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0" name="直接箭头连接符 19"/>
            <p:cNvCxnSpPr/>
            <p:nvPr/>
          </p:nvCxnSpPr>
          <p:spPr>
            <a:xfrm flipV="1">
              <a:off x="3616308" y="3558553"/>
              <a:ext cx="0" cy="19905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箭头连接符 21"/>
            <p:cNvCxnSpPr/>
            <p:nvPr/>
          </p:nvCxnSpPr>
          <p:spPr>
            <a:xfrm flipV="1">
              <a:off x="4061285" y="2480746"/>
              <a:ext cx="622" cy="53523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箭头连接符 31"/>
            <p:cNvCxnSpPr/>
            <p:nvPr/>
          </p:nvCxnSpPr>
          <p:spPr>
            <a:xfrm>
              <a:off x="4061906" y="3409132"/>
              <a:ext cx="1" cy="49569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/>
            <p:cNvCxnSpPr/>
            <p:nvPr/>
          </p:nvCxnSpPr>
          <p:spPr>
            <a:xfrm>
              <a:off x="3862800" y="3917435"/>
              <a:ext cx="36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/>
            <p:nvPr/>
          </p:nvCxnSpPr>
          <p:spPr>
            <a:xfrm>
              <a:off x="3434179" y="4279701"/>
              <a:ext cx="7747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/>
            <p:cNvCxnSpPr/>
            <p:nvPr/>
          </p:nvCxnSpPr>
          <p:spPr>
            <a:xfrm>
              <a:off x="3439902" y="3560246"/>
              <a:ext cx="7747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箭头连接符 40"/>
            <p:cNvCxnSpPr/>
            <p:nvPr/>
          </p:nvCxnSpPr>
          <p:spPr>
            <a:xfrm flipH="1">
              <a:off x="3620552" y="4097880"/>
              <a:ext cx="1" cy="1800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/>
            <p:cNvCxnSpPr/>
            <p:nvPr/>
          </p:nvCxnSpPr>
          <p:spPr>
            <a:xfrm>
              <a:off x="3862800" y="4102221"/>
              <a:ext cx="36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/>
            <p:cNvCxnSpPr/>
            <p:nvPr/>
          </p:nvCxnSpPr>
          <p:spPr>
            <a:xfrm>
              <a:off x="3663113" y="4280018"/>
              <a:ext cx="54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/>
            <p:cNvCxnSpPr>
              <a:stCxn id="5" idx="4"/>
            </p:cNvCxnSpPr>
            <p:nvPr/>
          </p:nvCxnSpPr>
          <p:spPr>
            <a:xfrm flipV="1">
              <a:off x="4210485" y="2472808"/>
              <a:ext cx="19300" cy="1804016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接连接符 79"/>
            <p:cNvCxnSpPr/>
            <p:nvPr/>
          </p:nvCxnSpPr>
          <p:spPr>
            <a:xfrm>
              <a:off x="4229785" y="2476824"/>
              <a:ext cx="1723994" cy="464451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接连接符 102"/>
            <p:cNvCxnSpPr/>
            <p:nvPr/>
          </p:nvCxnSpPr>
          <p:spPr>
            <a:xfrm>
              <a:off x="4222165" y="2470371"/>
              <a:ext cx="483736" cy="598410"/>
            </a:xfrm>
            <a:prstGeom prst="line">
              <a:avLst/>
            </a:prstGeom>
            <a:ln w="9525">
              <a:solidFill>
                <a:schemeClr val="tx1"/>
              </a:solidFill>
              <a:prstDash val="lgDashDot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直接连接符 112"/>
            <p:cNvCxnSpPr>
              <a:stCxn id="5" idx="4"/>
            </p:cNvCxnSpPr>
            <p:nvPr/>
          </p:nvCxnSpPr>
          <p:spPr>
            <a:xfrm flipV="1">
              <a:off x="4210485" y="4095796"/>
              <a:ext cx="158315" cy="181028"/>
            </a:xfrm>
            <a:prstGeom prst="line">
              <a:avLst/>
            </a:prstGeom>
            <a:ln w="12700">
              <a:prstDash val="solid"/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7" name="直接连接符 116"/>
            <p:cNvCxnSpPr/>
            <p:nvPr/>
          </p:nvCxnSpPr>
          <p:spPr>
            <a:xfrm flipV="1">
              <a:off x="4368800" y="3015985"/>
              <a:ext cx="1390650" cy="1079811"/>
            </a:xfrm>
            <a:prstGeom prst="line">
              <a:avLst/>
            </a:prstGeom>
            <a:ln w="12700">
              <a:prstDash val="solid"/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9" name="直接连接符 118"/>
            <p:cNvCxnSpPr/>
            <p:nvPr/>
          </p:nvCxnSpPr>
          <p:spPr>
            <a:xfrm flipV="1">
              <a:off x="5752092" y="2941275"/>
              <a:ext cx="201687" cy="74710"/>
            </a:xfrm>
            <a:prstGeom prst="line">
              <a:avLst/>
            </a:prstGeom>
            <a:ln w="127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3" name="弧形 122"/>
            <p:cNvSpPr/>
            <p:nvPr/>
          </p:nvSpPr>
          <p:spPr>
            <a:xfrm rot="6137579">
              <a:off x="4129103" y="2482516"/>
              <a:ext cx="224740" cy="306531"/>
            </a:xfrm>
            <a:prstGeom prst="arc">
              <a:avLst/>
            </a:prstGeom>
            <a:ln w="95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4" name="文本框 123"/>
            <p:cNvSpPr txBox="1"/>
            <p:nvPr/>
          </p:nvSpPr>
          <p:spPr>
            <a:xfrm>
              <a:off x="4189356" y="2628222"/>
              <a:ext cx="2505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altLang="zh-CN" b="1" i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α</a:t>
              </a:r>
              <a:endParaRPr lang="zh-CN" altLang="en-US" b="1" i="1" dirty="0">
                <a:latin typeface="Tempus Sans ITC" panose="04020404030D07020202" pitchFamily="82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25" name="直接连接符 124"/>
            <p:cNvCxnSpPr/>
            <p:nvPr/>
          </p:nvCxnSpPr>
          <p:spPr>
            <a:xfrm>
              <a:off x="4350127" y="3867674"/>
              <a:ext cx="48627" cy="421760"/>
            </a:xfrm>
            <a:prstGeom prst="line">
              <a:avLst/>
            </a:prstGeom>
            <a:ln w="9525">
              <a:solidFill>
                <a:schemeClr val="tx1"/>
              </a:solidFill>
              <a:prstDash val="lgDashDot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直接连接符 129"/>
            <p:cNvCxnSpPr/>
            <p:nvPr/>
          </p:nvCxnSpPr>
          <p:spPr>
            <a:xfrm flipH="1">
              <a:off x="4361392" y="4035899"/>
              <a:ext cx="610687" cy="65949"/>
            </a:xfrm>
            <a:prstGeom prst="line">
              <a:avLst/>
            </a:prstGeom>
            <a:ln w="9525">
              <a:solidFill>
                <a:schemeClr val="tx1"/>
              </a:solidFill>
              <a:prstDash val="lgDashDot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5" name="弧形 134"/>
            <p:cNvSpPr/>
            <p:nvPr/>
          </p:nvSpPr>
          <p:spPr>
            <a:xfrm>
              <a:off x="4506985" y="3930226"/>
              <a:ext cx="162982" cy="265680"/>
            </a:xfrm>
            <a:prstGeom prst="arc">
              <a:avLst/>
            </a:prstGeom>
            <a:ln w="95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6" name="文本框 135"/>
            <p:cNvSpPr txBox="1"/>
            <p:nvPr/>
          </p:nvSpPr>
          <p:spPr>
            <a:xfrm>
              <a:off x="4613346" y="3752142"/>
              <a:ext cx="2505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altLang="zh-CN" b="1" i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θ</a:t>
              </a:r>
              <a:endParaRPr lang="zh-CN" altLang="en-US" b="1" i="1" dirty="0">
                <a:latin typeface="Symbol" panose="05050102010706020507" pitchFamily="18" charset="2"/>
                <a:cs typeface="Times New Roman" panose="02020603050405020304" pitchFamily="18" charset="0"/>
              </a:endParaRPr>
            </a:p>
          </p:txBody>
        </p:sp>
        <p:cxnSp>
          <p:nvCxnSpPr>
            <p:cNvPr id="137" name="直接连接符 136"/>
            <p:cNvCxnSpPr/>
            <p:nvPr/>
          </p:nvCxnSpPr>
          <p:spPr>
            <a:xfrm flipV="1">
              <a:off x="4949727" y="3637599"/>
              <a:ext cx="778116" cy="11180"/>
            </a:xfrm>
            <a:prstGeom prst="line">
              <a:avLst/>
            </a:prstGeom>
            <a:ln w="9525">
              <a:solidFill>
                <a:schemeClr val="tx1"/>
              </a:solidFill>
              <a:prstDash val="lgDashDot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9" name="弧形 138"/>
            <p:cNvSpPr/>
            <p:nvPr/>
          </p:nvSpPr>
          <p:spPr>
            <a:xfrm>
              <a:off x="5049290" y="3510349"/>
              <a:ext cx="162982" cy="265680"/>
            </a:xfrm>
            <a:prstGeom prst="arc">
              <a:avLst/>
            </a:prstGeom>
            <a:ln w="95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0" name="文本框 139"/>
            <p:cNvSpPr txBox="1"/>
            <p:nvPr/>
          </p:nvSpPr>
          <p:spPr>
            <a:xfrm>
              <a:off x="5144493" y="3292159"/>
              <a:ext cx="2505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altLang="zh-CN" b="1" i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φ</a:t>
              </a:r>
              <a:endParaRPr lang="zh-CN" altLang="en-US" b="1" i="1" dirty="0">
                <a:latin typeface="TeamViewer11" panose="050B0102010101010101" pitchFamily="82"/>
                <a:cs typeface="Times New Roman" panose="02020603050405020304" pitchFamily="18" charset="0"/>
              </a:endParaRPr>
            </a:p>
          </p:txBody>
        </p:sp>
        <p:sp>
          <p:nvSpPr>
            <p:cNvPr id="143" name="弧形 142"/>
            <p:cNvSpPr/>
            <p:nvPr/>
          </p:nvSpPr>
          <p:spPr>
            <a:xfrm rot="20128759">
              <a:off x="4268712" y="3954399"/>
              <a:ext cx="227084" cy="289349"/>
            </a:xfrm>
            <a:prstGeom prst="arc">
              <a:avLst>
                <a:gd name="adj1" fmla="val 17171464"/>
                <a:gd name="adj2" fmla="val 20509287"/>
              </a:avLst>
            </a:prstGeom>
            <a:ln w="95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4" name="文本框 143"/>
            <p:cNvSpPr txBox="1"/>
            <p:nvPr/>
          </p:nvSpPr>
          <p:spPr>
            <a:xfrm>
              <a:off x="4301399" y="3744365"/>
              <a:ext cx="4512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altLang="zh-CN" sz="1200" b="1" i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θ</a:t>
              </a:r>
              <a:r>
                <a:rPr lang="en-US" altLang="zh-CN" sz="1200" b="1" i="1" baseline="-25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zh-CN" altLang="en-US" sz="1200" b="1" i="1" dirty="0">
                <a:latin typeface="Symbol" panose="05050102010706020507" pitchFamily="18" charset="2"/>
                <a:cs typeface="Times New Roman" panose="02020603050405020304" pitchFamily="18" charset="0"/>
              </a:endParaRPr>
            </a:p>
          </p:txBody>
        </p:sp>
        <p:sp>
          <p:nvSpPr>
            <p:cNvPr id="145" name="弧形 144"/>
            <p:cNvSpPr/>
            <p:nvPr/>
          </p:nvSpPr>
          <p:spPr>
            <a:xfrm rot="8813648">
              <a:off x="4241223" y="3956070"/>
              <a:ext cx="227084" cy="289349"/>
            </a:xfrm>
            <a:prstGeom prst="arc">
              <a:avLst>
                <a:gd name="adj1" fmla="val 17171464"/>
                <a:gd name="adj2" fmla="val 20509287"/>
              </a:avLst>
            </a:prstGeom>
            <a:ln w="95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6" name="文本框 145"/>
            <p:cNvSpPr txBox="1"/>
            <p:nvPr/>
          </p:nvSpPr>
          <p:spPr>
            <a:xfrm>
              <a:off x="4162049" y="4161199"/>
              <a:ext cx="4512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altLang="zh-CN" sz="1200" b="1" i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θ</a:t>
              </a:r>
              <a:r>
                <a:rPr lang="en-US" altLang="zh-CN" sz="1200" b="1" i="1" baseline="-25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zh-CN" altLang="en-US" sz="1200" b="1" i="1" dirty="0">
                <a:latin typeface="Symbol" panose="05050102010706020507" pitchFamily="18" charset="2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411264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组合 50"/>
          <p:cNvGrpSpPr/>
          <p:nvPr/>
        </p:nvGrpSpPr>
        <p:grpSpPr>
          <a:xfrm>
            <a:off x="856005" y="676759"/>
            <a:ext cx="3600000" cy="3783875"/>
            <a:chOff x="810285" y="691999"/>
            <a:chExt cx="3600000" cy="3783875"/>
          </a:xfrm>
        </p:grpSpPr>
        <p:sp>
          <p:nvSpPr>
            <p:cNvPr id="3" name="椭圆 2"/>
            <p:cNvSpPr>
              <a:spLocks noChangeAspect="1"/>
            </p:cNvSpPr>
            <p:nvPr/>
          </p:nvSpPr>
          <p:spPr>
            <a:xfrm>
              <a:off x="810285" y="691999"/>
              <a:ext cx="3600000" cy="360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椭圆 3"/>
            <p:cNvSpPr>
              <a:spLocks noChangeAspect="1"/>
            </p:cNvSpPr>
            <p:nvPr/>
          </p:nvSpPr>
          <p:spPr>
            <a:xfrm>
              <a:off x="1009585" y="875920"/>
              <a:ext cx="3240000" cy="324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椭圆 4"/>
            <p:cNvSpPr>
              <a:spLocks noChangeAspect="1"/>
            </p:cNvSpPr>
            <p:nvPr/>
          </p:nvSpPr>
          <p:spPr>
            <a:xfrm>
              <a:off x="1369585" y="1227983"/>
              <a:ext cx="2520000" cy="252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椭圆 5"/>
            <p:cNvSpPr>
              <a:spLocks noChangeAspect="1"/>
            </p:cNvSpPr>
            <p:nvPr/>
          </p:nvSpPr>
          <p:spPr>
            <a:xfrm>
              <a:off x="1549585" y="1415920"/>
              <a:ext cx="2160000" cy="216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7" name="直接连接符 6"/>
            <p:cNvCxnSpPr/>
            <p:nvPr/>
          </p:nvCxnSpPr>
          <p:spPr>
            <a:xfrm flipV="1">
              <a:off x="2262600" y="2495920"/>
              <a:ext cx="360000" cy="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文本框 7"/>
            <p:cNvSpPr txBox="1"/>
            <p:nvPr/>
          </p:nvSpPr>
          <p:spPr>
            <a:xfrm>
              <a:off x="2296607" y="3031160"/>
              <a:ext cx="3446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i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</a:t>
              </a:r>
              <a:endParaRPr lang="zh-CN" altLang="en-US" b="1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1787426" y="3741639"/>
              <a:ext cx="6055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i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2T</a:t>
              </a:r>
              <a:endParaRPr lang="zh-CN" altLang="en-US" b="1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2276286" y="4005018"/>
              <a:ext cx="3873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i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  <a:endParaRPr lang="zh-CN" altLang="en-US" b="1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1" name="直接箭头连接符 10"/>
            <p:cNvCxnSpPr/>
            <p:nvPr/>
          </p:nvCxnSpPr>
          <p:spPr>
            <a:xfrm flipV="1">
              <a:off x="2016108" y="3573728"/>
              <a:ext cx="0" cy="19905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箭头连接符 11"/>
            <p:cNvCxnSpPr/>
            <p:nvPr/>
          </p:nvCxnSpPr>
          <p:spPr>
            <a:xfrm flipV="1">
              <a:off x="2461085" y="2495921"/>
              <a:ext cx="622" cy="53523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箭头连接符 12"/>
            <p:cNvCxnSpPr/>
            <p:nvPr/>
          </p:nvCxnSpPr>
          <p:spPr>
            <a:xfrm>
              <a:off x="2461706" y="3424307"/>
              <a:ext cx="1" cy="49569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>
              <a:off x="2262600" y="3932610"/>
              <a:ext cx="36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1833979" y="4294876"/>
              <a:ext cx="7747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>
              <a:off x="1839702" y="3575421"/>
              <a:ext cx="7747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箭头连接符 16"/>
            <p:cNvCxnSpPr/>
            <p:nvPr/>
          </p:nvCxnSpPr>
          <p:spPr>
            <a:xfrm flipH="1">
              <a:off x="2020352" y="4113055"/>
              <a:ext cx="1" cy="1800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>
              <a:off x="2262600" y="4117396"/>
              <a:ext cx="36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>
              <a:off x="2062913" y="4295193"/>
              <a:ext cx="54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>
              <a:stCxn id="3" idx="4"/>
            </p:cNvCxnSpPr>
            <p:nvPr/>
          </p:nvCxnSpPr>
          <p:spPr>
            <a:xfrm flipV="1">
              <a:off x="2610285" y="2487983"/>
              <a:ext cx="19300" cy="1804016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>
              <a:off x="2629585" y="2491999"/>
              <a:ext cx="1620000" cy="757595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>
              <a:off x="2621965" y="2485546"/>
              <a:ext cx="434997" cy="705146"/>
            </a:xfrm>
            <a:prstGeom prst="line">
              <a:avLst/>
            </a:prstGeom>
            <a:ln w="9525">
              <a:solidFill>
                <a:schemeClr val="tx1"/>
              </a:solidFill>
              <a:prstDash val="lgDashDot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>
              <a:stCxn id="3" idx="4"/>
            </p:cNvCxnSpPr>
            <p:nvPr/>
          </p:nvCxnSpPr>
          <p:spPr>
            <a:xfrm flipV="1">
              <a:off x="2610285" y="4127225"/>
              <a:ext cx="98606" cy="164774"/>
            </a:xfrm>
            <a:prstGeom prst="line">
              <a:avLst/>
            </a:prstGeom>
            <a:ln w="12700">
              <a:prstDash val="solid"/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 flipV="1">
              <a:off x="2720970" y="3583467"/>
              <a:ext cx="535192" cy="532268"/>
            </a:xfrm>
            <a:prstGeom prst="line">
              <a:avLst/>
            </a:prstGeom>
            <a:ln w="12700">
              <a:prstDash val="solid"/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 flipV="1">
              <a:off x="4064923" y="3252788"/>
              <a:ext cx="186268" cy="394"/>
            </a:xfrm>
            <a:prstGeom prst="line">
              <a:avLst/>
            </a:prstGeom>
            <a:ln w="127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6" name="弧形 25"/>
            <p:cNvSpPr/>
            <p:nvPr/>
          </p:nvSpPr>
          <p:spPr>
            <a:xfrm rot="7530231">
              <a:off x="2578430" y="2548323"/>
              <a:ext cx="216000" cy="216000"/>
            </a:xfrm>
            <a:prstGeom prst="arc">
              <a:avLst/>
            </a:prstGeom>
            <a:ln w="95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2576272" y="2651852"/>
              <a:ext cx="2505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altLang="zh-CN" b="1" i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α</a:t>
              </a:r>
              <a:endParaRPr lang="zh-CN" altLang="en-US" b="1" i="1" dirty="0">
                <a:latin typeface="Tempus Sans ITC" panose="04020404030D07020202" pitchFamily="82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8" name="直接连接符 27"/>
            <p:cNvCxnSpPr/>
            <p:nvPr/>
          </p:nvCxnSpPr>
          <p:spPr>
            <a:xfrm>
              <a:off x="2707061" y="3897138"/>
              <a:ext cx="33502" cy="463755"/>
            </a:xfrm>
            <a:prstGeom prst="line">
              <a:avLst/>
            </a:prstGeom>
            <a:ln w="9525">
              <a:solidFill>
                <a:schemeClr val="tx1"/>
              </a:solidFill>
              <a:prstDash val="lgDashDot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 flipH="1">
              <a:off x="2556399" y="4065363"/>
              <a:ext cx="610687" cy="65949"/>
            </a:xfrm>
            <a:prstGeom prst="line">
              <a:avLst/>
            </a:prstGeom>
            <a:ln w="9525">
              <a:solidFill>
                <a:schemeClr val="tx1"/>
              </a:solidFill>
              <a:prstDash val="lgDashDot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弧形 29"/>
            <p:cNvSpPr/>
            <p:nvPr/>
          </p:nvSpPr>
          <p:spPr>
            <a:xfrm>
              <a:off x="2821056" y="3945401"/>
              <a:ext cx="162982" cy="265680"/>
            </a:xfrm>
            <a:prstGeom prst="arc">
              <a:avLst/>
            </a:prstGeom>
            <a:ln w="95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2909845" y="3741639"/>
              <a:ext cx="2505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altLang="zh-CN" b="1" i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θ</a:t>
              </a:r>
              <a:endParaRPr lang="zh-CN" altLang="en-US" b="1" i="1" dirty="0">
                <a:latin typeface="Symbol" panose="05050102010706020507" pitchFamily="18" charset="2"/>
                <a:cs typeface="Times New Roman" panose="02020603050405020304" pitchFamily="18" charset="0"/>
              </a:endParaRPr>
            </a:p>
          </p:txBody>
        </p:sp>
        <p:cxnSp>
          <p:nvCxnSpPr>
            <p:cNvPr id="32" name="直接连接符 31"/>
            <p:cNvCxnSpPr/>
            <p:nvPr/>
          </p:nvCxnSpPr>
          <p:spPr>
            <a:xfrm flipV="1">
              <a:off x="3365818" y="3487206"/>
              <a:ext cx="778116" cy="11180"/>
            </a:xfrm>
            <a:prstGeom prst="line">
              <a:avLst/>
            </a:prstGeom>
            <a:ln w="9525">
              <a:solidFill>
                <a:schemeClr val="tx1"/>
              </a:solidFill>
              <a:prstDash val="lgDashDot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弧形 32"/>
            <p:cNvSpPr/>
            <p:nvPr/>
          </p:nvSpPr>
          <p:spPr>
            <a:xfrm>
              <a:off x="3611278" y="3409744"/>
              <a:ext cx="144000" cy="180000"/>
            </a:xfrm>
            <a:prstGeom prst="arc">
              <a:avLst/>
            </a:prstGeom>
            <a:ln w="95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3717896" y="3174428"/>
              <a:ext cx="2505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altLang="zh-CN" b="1" i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φ</a:t>
              </a:r>
              <a:endParaRPr lang="zh-CN" altLang="en-US" b="1" i="1" dirty="0">
                <a:latin typeface="TeamViewer11" panose="050B0102010101010101" pitchFamily="82"/>
                <a:cs typeface="Times New Roman" panose="02020603050405020304" pitchFamily="18" charset="0"/>
              </a:endParaRPr>
            </a:p>
          </p:txBody>
        </p:sp>
        <p:sp>
          <p:nvSpPr>
            <p:cNvPr id="35" name="弧形 34"/>
            <p:cNvSpPr/>
            <p:nvPr/>
          </p:nvSpPr>
          <p:spPr>
            <a:xfrm rot="19365636">
              <a:off x="2649460" y="3974337"/>
              <a:ext cx="227084" cy="289349"/>
            </a:xfrm>
            <a:prstGeom prst="arc">
              <a:avLst>
                <a:gd name="adj1" fmla="val 17171464"/>
                <a:gd name="adj2" fmla="val 20509287"/>
              </a:avLst>
            </a:prstGeom>
            <a:ln w="95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2646477" y="3727651"/>
              <a:ext cx="4512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altLang="zh-CN" sz="1200" b="1" i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θ</a:t>
              </a:r>
              <a:r>
                <a:rPr lang="en-US" altLang="zh-CN" sz="1200" b="1" i="1" baseline="-25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zh-CN" altLang="en-US" sz="1200" b="1" i="1" dirty="0">
                <a:latin typeface="Symbol" panose="05050102010706020507" pitchFamily="18" charset="2"/>
                <a:cs typeface="Times New Roman" panose="02020603050405020304" pitchFamily="18" charset="0"/>
              </a:endParaRPr>
            </a:p>
          </p:txBody>
        </p:sp>
        <p:sp>
          <p:nvSpPr>
            <p:cNvPr id="37" name="弧形 36"/>
            <p:cNvSpPr/>
            <p:nvPr/>
          </p:nvSpPr>
          <p:spPr>
            <a:xfrm rot="10509076">
              <a:off x="2643269" y="4101769"/>
              <a:ext cx="216000" cy="144000"/>
            </a:xfrm>
            <a:prstGeom prst="arc">
              <a:avLst>
                <a:gd name="adj1" fmla="val 17171464"/>
                <a:gd name="adj2" fmla="val 20509287"/>
              </a:avLst>
            </a:prstGeom>
            <a:ln w="95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文本框 37"/>
            <p:cNvSpPr txBox="1"/>
            <p:nvPr/>
          </p:nvSpPr>
          <p:spPr>
            <a:xfrm>
              <a:off x="2526142" y="4198875"/>
              <a:ext cx="4512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altLang="zh-CN" sz="1200" b="1" i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θ</a:t>
              </a:r>
              <a:r>
                <a:rPr lang="en-US" altLang="zh-CN" sz="1200" b="1" i="1" baseline="-25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zh-CN" altLang="en-US" sz="1200" b="1" i="1" dirty="0">
                <a:latin typeface="Symbol" panose="05050102010706020507" pitchFamily="18" charset="2"/>
                <a:cs typeface="Times New Roman" panose="02020603050405020304" pitchFamily="18" charset="0"/>
              </a:endParaRPr>
            </a:p>
          </p:txBody>
        </p:sp>
        <p:cxnSp>
          <p:nvCxnSpPr>
            <p:cNvPr id="43" name="直接连接符 42"/>
            <p:cNvCxnSpPr/>
            <p:nvPr/>
          </p:nvCxnSpPr>
          <p:spPr>
            <a:xfrm flipH="1">
              <a:off x="3256163" y="3249594"/>
              <a:ext cx="813347" cy="333873"/>
            </a:xfrm>
            <a:prstGeom prst="line">
              <a:avLst/>
            </a:prstGeom>
            <a:ln w="127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362291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7174" y="1152441"/>
            <a:ext cx="2695951" cy="1200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0690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弧形 12"/>
          <p:cNvSpPr>
            <a:spLocks noChangeAspect="1"/>
          </p:cNvSpPr>
          <p:nvPr/>
        </p:nvSpPr>
        <p:spPr>
          <a:xfrm rot="3507947">
            <a:off x="5897844" y="2621877"/>
            <a:ext cx="612000" cy="611321"/>
          </a:xfrm>
          <a:prstGeom prst="arc">
            <a:avLst>
              <a:gd name="adj1" fmla="val 9464644"/>
              <a:gd name="adj2" fmla="val 2659872"/>
            </a:avLst>
          </a:prstGeom>
          <a:ln>
            <a:solidFill>
              <a:schemeClr val="tx1"/>
            </a:solidFill>
            <a:prstDash val="lgDash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301" y="619878"/>
            <a:ext cx="4615200" cy="3544353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 rot="16200000">
            <a:off x="-681989" y="2044281"/>
            <a:ext cx="216511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气体吸收度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/dB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2311379" y="4423005"/>
            <a:ext cx="216511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气体浓度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/ppm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75838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组合 36"/>
          <p:cNvGrpSpPr/>
          <p:nvPr/>
        </p:nvGrpSpPr>
        <p:grpSpPr>
          <a:xfrm>
            <a:off x="753135" y="-3409401"/>
            <a:ext cx="7200000" cy="7200000"/>
            <a:chOff x="2410485" y="676824"/>
            <a:chExt cx="3600000" cy="3600000"/>
          </a:xfrm>
        </p:grpSpPr>
        <p:sp>
          <p:nvSpPr>
            <p:cNvPr id="4" name="椭圆 3"/>
            <p:cNvSpPr>
              <a:spLocks noChangeAspect="1"/>
            </p:cNvSpPr>
            <p:nvPr/>
          </p:nvSpPr>
          <p:spPr>
            <a:xfrm>
              <a:off x="2410485" y="676824"/>
              <a:ext cx="3600000" cy="360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椭圆 4"/>
            <p:cNvSpPr>
              <a:spLocks noChangeAspect="1"/>
            </p:cNvSpPr>
            <p:nvPr/>
          </p:nvSpPr>
          <p:spPr>
            <a:xfrm>
              <a:off x="2609785" y="860745"/>
              <a:ext cx="3240000" cy="324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椭圆 5"/>
            <p:cNvSpPr>
              <a:spLocks noChangeAspect="1"/>
            </p:cNvSpPr>
            <p:nvPr/>
          </p:nvSpPr>
          <p:spPr>
            <a:xfrm>
              <a:off x="2969785" y="1212808"/>
              <a:ext cx="2520000" cy="252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椭圆 6"/>
            <p:cNvSpPr>
              <a:spLocks noChangeAspect="1"/>
            </p:cNvSpPr>
            <p:nvPr/>
          </p:nvSpPr>
          <p:spPr>
            <a:xfrm>
              <a:off x="3149785" y="1400745"/>
              <a:ext cx="2160000" cy="216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39" name="直接连接符 38"/>
          <p:cNvCxnSpPr/>
          <p:nvPr/>
        </p:nvCxnSpPr>
        <p:spPr>
          <a:xfrm>
            <a:off x="3429000" y="3063600"/>
            <a:ext cx="2152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1155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690640" y="3291897"/>
            <a:ext cx="441147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dirty="0">
                <a:ln w="0"/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b="0" cap="none" spc="0" dirty="0" smtClean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a)</a:t>
            </a:r>
            <a:endParaRPr lang="zh-CN" altLang="en-US" b="0" cap="none" spc="0" dirty="0">
              <a:ln w="0"/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7049865" y="3313967"/>
            <a:ext cx="453970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dirty="0" smtClean="0">
                <a:ln w="0"/>
                <a:latin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  <a:endParaRPr lang="zh-CN" altLang="en-US" sz="1400" b="0" cap="none" spc="0" dirty="0">
              <a:ln w="0"/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7049865" y="6494517"/>
            <a:ext cx="453970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dirty="0" smtClean="0">
                <a:ln w="0"/>
                <a:latin typeface="Times New Roman" panose="02020603050405020304" pitchFamily="18" charset="0"/>
                <a:cs typeface="Times New Roman" panose="02020603050405020304" pitchFamily="18" charset="0"/>
              </a:rPr>
              <a:t>(d)</a:t>
            </a:r>
            <a:endParaRPr lang="zh-CN" altLang="en-US" sz="1400" b="0" cap="none" spc="0" dirty="0">
              <a:ln w="0"/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683426" y="6494517"/>
            <a:ext cx="441147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dirty="0" smtClean="0">
                <a:ln w="0"/>
                <a:latin typeface="Times New Roman" panose="02020603050405020304" pitchFamily="18" charset="0"/>
                <a:cs typeface="Times New Roman" panose="02020603050405020304" pitchFamily="18" charset="0"/>
              </a:rPr>
              <a:t>(c)</a:t>
            </a:r>
            <a:endParaRPr lang="zh-CN" altLang="en-US" b="0" cap="none" spc="0" dirty="0">
              <a:ln w="0"/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6892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02256" y="2511189"/>
            <a:ext cx="820230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0" dirty="0" smtClean="0"/>
              <a:t>发散角</a:t>
            </a:r>
            <a:endParaRPr lang="zh-CN" altLang="en-US" sz="8000" dirty="0"/>
          </a:p>
        </p:txBody>
      </p:sp>
      <p:sp>
        <p:nvSpPr>
          <p:cNvPr id="3" name="右箭头 2">
            <a:hlinkClick r:id="rId2" action="ppaction://hlinksldjump"/>
          </p:cNvPr>
          <p:cNvSpPr/>
          <p:nvPr/>
        </p:nvSpPr>
        <p:spPr>
          <a:xfrm>
            <a:off x="10045700" y="5880100"/>
            <a:ext cx="990600" cy="6985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下箭头 3">
            <a:hlinkClick r:id="rId3" action="ppaction://hlinksldjump"/>
          </p:cNvPr>
          <p:cNvSpPr/>
          <p:nvPr/>
        </p:nvSpPr>
        <p:spPr>
          <a:xfrm rot="10800000">
            <a:off x="8966200" y="5511800"/>
            <a:ext cx="863600" cy="1066800"/>
          </a:xfrm>
          <a:prstGeom prst="downArrow">
            <a:avLst>
              <a:gd name="adj1" fmla="val 38235"/>
              <a:gd name="adj2" fmla="val 5000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4664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76"/>
          <a:stretch/>
        </p:blipFill>
        <p:spPr>
          <a:xfrm>
            <a:off x="5930900" y="479261"/>
            <a:ext cx="5041900" cy="40005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68" r="7289"/>
          <a:stretch/>
        </p:blipFill>
        <p:spPr>
          <a:xfrm>
            <a:off x="1282700" y="497795"/>
            <a:ext cx="4648200" cy="40005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1912815" y="3500748"/>
                <a:ext cx="212578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l=1m;R=0.2m;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n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2815" y="3500748"/>
                <a:ext cx="2125785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2579" t="-8197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本框 4"/>
          <p:cNvSpPr txBox="1"/>
          <p:nvPr/>
        </p:nvSpPr>
        <p:spPr>
          <a:xfrm>
            <a:off x="3030415" y="2498045"/>
            <a:ext cx="1693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C=400ppm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3030415" y="1596942"/>
            <a:ext cx="1693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CN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=700ppm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3030415" y="870882"/>
            <a:ext cx="1693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C=1000ppm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/>
              <p:cNvSpPr txBox="1"/>
              <p:nvPr/>
            </p:nvSpPr>
            <p:spPr>
              <a:xfrm>
                <a:off x="1912815" y="2902654"/>
                <a:ext cx="1693984" cy="3978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altLang="zh-CN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𝑑</m:t>
                            </m:r>
                          </m:sub>
                        </m:sSub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=8.709°</a:t>
                </a:r>
              </a:p>
            </p:txBody>
          </p:sp>
        </mc:Choice>
        <mc:Fallback xmlns=""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2815" y="2902654"/>
                <a:ext cx="1693984" cy="397866"/>
              </a:xfrm>
              <a:prstGeom prst="rect">
                <a:avLst/>
              </a:prstGeom>
              <a:blipFill rotWithShape="0">
                <a:blip r:embed="rId5"/>
                <a:stretch>
                  <a:fillRect t="-12308" r="-2158" b="-1692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直接连接符 10"/>
          <p:cNvCxnSpPr/>
          <p:nvPr/>
        </p:nvCxnSpPr>
        <p:spPr>
          <a:xfrm>
            <a:off x="2514600" y="807382"/>
            <a:ext cx="0" cy="3240000"/>
          </a:xfrm>
          <a:prstGeom prst="line">
            <a:avLst/>
          </a:prstGeom>
          <a:ln w="127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7150100" y="794682"/>
            <a:ext cx="0" cy="3240000"/>
          </a:xfrm>
          <a:prstGeom prst="line">
            <a:avLst/>
          </a:prstGeom>
          <a:ln w="127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/>
              <p:cNvSpPr txBox="1"/>
              <p:nvPr/>
            </p:nvSpPr>
            <p:spPr>
              <a:xfrm>
                <a:off x="6760307" y="3500748"/>
                <a:ext cx="212578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l=1m;R=0.2m;10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n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文本框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0307" y="3500748"/>
                <a:ext cx="2125785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2579" t="-8197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文本框 14"/>
          <p:cNvSpPr txBox="1"/>
          <p:nvPr/>
        </p:nvSpPr>
        <p:spPr>
          <a:xfrm>
            <a:off x="7763164" y="2511421"/>
            <a:ext cx="1693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C=400ppm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7763164" y="1872190"/>
            <a:ext cx="1693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CN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=700ppm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7780217" y="1337428"/>
            <a:ext cx="1693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C=1000ppm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/>
              <p:cNvSpPr txBox="1"/>
              <p:nvPr/>
            </p:nvSpPr>
            <p:spPr>
              <a:xfrm>
                <a:off x="6728669" y="2832983"/>
                <a:ext cx="1693984" cy="3978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altLang="zh-CN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𝑑</m:t>
                            </m:r>
                          </m:sub>
                        </m:sSub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=8.709°</a:t>
                </a:r>
              </a:p>
            </p:txBody>
          </p:sp>
        </mc:Choice>
        <mc:Fallback xmlns="">
          <p:sp>
            <p:nvSpPr>
              <p:cNvPr id="18" name="文本框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8669" y="2832983"/>
                <a:ext cx="1693984" cy="397866"/>
              </a:xfrm>
              <a:prstGeom prst="rect">
                <a:avLst/>
              </a:prstGeom>
              <a:blipFill rotWithShape="0">
                <a:blip r:embed="rId7"/>
                <a:stretch>
                  <a:fillRect t="-13846" r="-2158" b="-1692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矩形 18"/>
          <p:cNvSpPr/>
          <p:nvPr/>
        </p:nvSpPr>
        <p:spPr>
          <a:xfrm>
            <a:off x="5270500" y="3568013"/>
            <a:ext cx="441147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dirty="0">
                <a:ln w="0"/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b="0" cap="none" spc="0" dirty="0" smtClean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a)</a:t>
            </a:r>
            <a:endParaRPr lang="zh-CN" altLang="en-US" b="0" cap="none" spc="0" dirty="0">
              <a:ln w="0"/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9865607" y="3568013"/>
            <a:ext cx="453970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dirty="0" smtClean="0">
                <a:ln w="0"/>
                <a:latin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  <a:endParaRPr lang="zh-CN" altLang="en-US" sz="1400" b="0" cap="none" spc="0" dirty="0">
              <a:ln w="0"/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99050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646" y="618259"/>
            <a:ext cx="5334000" cy="40005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4261161" y="1058884"/>
                <a:ext cx="212578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l=2m;C=100ppm;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n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1161" y="1058884"/>
                <a:ext cx="2125785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2292" t="-10000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本框 3"/>
          <p:cNvSpPr txBox="1"/>
          <p:nvPr/>
        </p:nvSpPr>
        <p:spPr>
          <a:xfrm>
            <a:off x="2697906" y="3633993"/>
            <a:ext cx="1863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R=0.1m; 10.3132</a:t>
            </a:r>
            <a:endParaRPr lang="en-US" altLang="zh-CN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697905" y="2737283"/>
            <a:ext cx="1693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R=0.2m;7.7922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2697906" y="1840574"/>
            <a:ext cx="1693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R=0.3m; </a:t>
            </a:r>
            <a:r>
              <a:rPr lang="en-US" altLang="zh-CN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6.7609</a:t>
            </a:r>
          </a:p>
        </p:txBody>
      </p:sp>
    </p:spTree>
    <p:extLst>
      <p:ext uri="{BB962C8B-B14F-4D97-AF65-F5344CB8AC3E}">
        <p14:creationId xmlns:p14="http://schemas.microsoft.com/office/powerpoint/2010/main" val="32984857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522513" y="1136650"/>
            <a:ext cx="5116289" cy="4000500"/>
            <a:chOff x="522510" y="1136650"/>
            <a:chExt cx="5116289" cy="4000500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82"/>
            <a:stretch/>
          </p:blipFill>
          <p:spPr>
            <a:xfrm>
              <a:off x="522510" y="1136650"/>
              <a:ext cx="5116289" cy="4000500"/>
            </a:xfrm>
            <a:prstGeom prst="rect">
              <a:avLst/>
            </a:prstGeom>
          </p:spPr>
        </p:pic>
        <p:sp>
          <p:nvSpPr>
            <p:cNvPr id="8" name="文本框 7"/>
            <p:cNvSpPr txBox="1"/>
            <p:nvPr/>
          </p:nvSpPr>
          <p:spPr>
            <a:xfrm>
              <a:off x="1277815" y="4148448"/>
              <a:ext cx="16939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C=100ppm</a:t>
              </a:r>
            </a:p>
          </p:txBody>
        </p:sp>
        <p:cxnSp>
          <p:nvCxnSpPr>
            <p:cNvPr id="19" name="直接箭头连接符 18"/>
            <p:cNvCxnSpPr/>
            <p:nvPr/>
          </p:nvCxnSpPr>
          <p:spPr>
            <a:xfrm flipH="1">
              <a:off x="2831854" y="2865522"/>
              <a:ext cx="5374" cy="34624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直接箭头连接符 19"/>
            <p:cNvCxnSpPr/>
            <p:nvPr/>
          </p:nvCxnSpPr>
          <p:spPr>
            <a:xfrm flipV="1">
              <a:off x="3804628" y="1860399"/>
              <a:ext cx="436928" cy="1021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1" name="文本框 20"/>
            <p:cNvSpPr txBox="1"/>
            <p:nvPr/>
          </p:nvSpPr>
          <p:spPr>
            <a:xfrm>
              <a:off x="2624015" y="3104634"/>
              <a:ext cx="16939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u="sng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1m</a:t>
              </a: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2793754" y="1782557"/>
              <a:ext cx="16939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u="sng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r>
                <a:rPr lang="en-US" altLang="zh-CN" u="sng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</a:t>
              </a:r>
            </a:p>
          </p:txBody>
        </p:sp>
        <p:cxnSp>
          <p:nvCxnSpPr>
            <p:cNvPr id="23" name="直接箭头连接符 22"/>
            <p:cNvCxnSpPr/>
            <p:nvPr/>
          </p:nvCxnSpPr>
          <p:spPr>
            <a:xfrm flipV="1">
              <a:off x="2394926" y="2005125"/>
              <a:ext cx="436928" cy="1021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" name="组合 1"/>
          <p:cNvGrpSpPr/>
          <p:nvPr/>
        </p:nvGrpSpPr>
        <p:grpSpPr>
          <a:xfrm>
            <a:off x="5199505" y="1136650"/>
            <a:ext cx="5206197" cy="4000500"/>
            <a:chOff x="5936342" y="1136650"/>
            <a:chExt cx="5206197" cy="4000500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78"/>
            <a:stretch/>
          </p:blipFill>
          <p:spPr>
            <a:xfrm>
              <a:off x="5936342" y="1136650"/>
              <a:ext cx="5036457" cy="4000500"/>
            </a:xfrm>
            <a:prstGeom prst="rect">
              <a:avLst/>
            </a:prstGeom>
          </p:spPr>
        </p:pic>
        <p:sp>
          <p:nvSpPr>
            <p:cNvPr id="9" name="文本框 8"/>
            <p:cNvSpPr txBox="1"/>
            <p:nvPr/>
          </p:nvSpPr>
          <p:spPr>
            <a:xfrm>
              <a:off x="6611814" y="4148448"/>
              <a:ext cx="16939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C=1000ppm</a:t>
              </a: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8872414" y="3475348"/>
              <a:ext cx="16939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u="sng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3m</a:t>
              </a:r>
            </a:p>
          </p:txBody>
        </p:sp>
        <p:cxnSp>
          <p:nvCxnSpPr>
            <p:cNvPr id="11" name="直接箭头连接符 10"/>
            <p:cNvCxnSpPr/>
            <p:nvPr/>
          </p:nvCxnSpPr>
          <p:spPr>
            <a:xfrm flipH="1">
              <a:off x="9486654" y="2713122"/>
              <a:ext cx="5374" cy="34624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直接箭头连接符 11"/>
            <p:cNvCxnSpPr/>
            <p:nvPr/>
          </p:nvCxnSpPr>
          <p:spPr>
            <a:xfrm flipV="1">
              <a:off x="8486286" y="3667688"/>
              <a:ext cx="436928" cy="1021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文本框 13"/>
            <p:cNvSpPr txBox="1"/>
            <p:nvPr/>
          </p:nvSpPr>
          <p:spPr>
            <a:xfrm>
              <a:off x="9278815" y="2952234"/>
              <a:ext cx="16939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u="sng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2m</a:t>
              </a: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9448554" y="1630157"/>
              <a:ext cx="16939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u="sng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1m</a:t>
              </a:r>
            </a:p>
          </p:txBody>
        </p:sp>
        <p:cxnSp>
          <p:nvCxnSpPr>
            <p:cNvPr id="17" name="直接箭头连接符 16"/>
            <p:cNvCxnSpPr/>
            <p:nvPr/>
          </p:nvCxnSpPr>
          <p:spPr>
            <a:xfrm flipV="1">
              <a:off x="9049726" y="1852725"/>
              <a:ext cx="436928" cy="1021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8" name="文本框 17"/>
          <p:cNvSpPr txBox="1"/>
          <p:nvPr/>
        </p:nvSpPr>
        <p:spPr>
          <a:xfrm>
            <a:off x="4190756" y="1668059"/>
            <a:ext cx="1693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</a:p>
        </p:txBody>
      </p:sp>
      <p:sp>
        <p:nvSpPr>
          <p:cNvPr id="24" name="矩形 23"/>
          <p:cNvSpPr/>
          <p:nvPr/>
        </p:nvSpPr>
        <p:spPr>
          <a:xfrm>
            <a:off x="9220605" y="4196459"/>
            <a:ext cx="453970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dirty="0" smtClean="0">
                <a:ln w="0"/>
                <a:latin typeface="Times New Roman" panose="02020603050405020304" pitchFamily="18" charset="0"/>
                <a:cs typeface="Times New Roman" panose="02020603050405020304" pitchFamily="18" charset="0"/>
              </a:rPr>
              <a:t>(d)</a:t>
            </a:r>
            <a:endParaRPr lang="zh-CN" altLang="en-US" sz="1400" b="0" cap="none" spc="0" dirty="0">
              <a:ln w="0"/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4548942" y="4199097"/>
            <a:ext cx="441147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dirty="0" smtClean="0">
                <a:ln w="0"/>
                <a:latin typeface="Times New Roman" panose="02020603050405020304" pitchFamily="18" charset="0"/>
                <a:cs typeface="Times New Roman" panose="02020603050405020304" pitchFamily="18" charset="0"/>
              </a:rPr>
              <a:t>(c)</a:t>
            </a:r>
            <a:endParaRPr lang="zh-CN" altLang="en-US" b="0" cap="none" spc="0" dirty="0">
              <a:ln w="0"/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49265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73" r="7102" b="10379"/>
          <a:stretch/>
        </p:blipFill>
        <p:spPr>
          <a:xfrm>
            <a:off x="6175142" y="928381"/>
            <a:ext cx="3917800" cy="3270249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589000" y="3541108"/>
            <a:ext cx="16965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0°</a:t>
            </a:r>
            <a:r>
              <a:rPr lang="en-US" altLang="zh-CN" sz="16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altLang="zh-CN" sz="1600" i="1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max</a:t>
            </a:r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=2.026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589000" y="2938415"/>
            <a:ext cx="16965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10°</a:t>
            </a:r>
            <a:r>
              <a:rPr lang="en-US" altLang="zh-CN" sz="16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altLang="zh-CN" sz="1600" i="1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max</a:t>
            </a:r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=2.406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589000" y="3229604"/>
            <a:ext cx="16965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20°</a:t>
            </a:r>
            <a:r>
              <a:rPr lang="en-US" altLang="zh-CN" sz="16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altLang="zh-CN" sz="1600" i="1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max</a:t>
            </a:r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=2.186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203041" y="4299418"/>
            <a:ext cx="216511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弯曲长度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/m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7315639" y="4116716"/>
            <a:ext cx="4326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8175488" y="4116716"/>
            <a:ext cx="4326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9850172" y="4116716"/>
            <a:ext cx="4326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5986358" y="4116716"/>
            <a:ext cx="4326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0.5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9013688" y="4116716"/>
            <a:ext cx="4326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6499088" y="4116716"/>
            <a:ext cx="4326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6840113" y="4116716"/>
            <a:ext cx="4326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1.5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7680770" y="4116716"/>
            <a:ext cx="4326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.5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8503753" y="4115904"/>
            <a:ext cx="4326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3.5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9353732" y="4115903"/>
            <a:ext cx="4326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.5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5872058" y="3646816"/>
            <a:ext cx="4326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0.2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5872058" y="3269708"/>
            <a:ext cx="4326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0.4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5868816" y="2892600"/>
            <a:ext cx="4326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0.6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5876880" y="2515492"/>
            <a:ext cx="4326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0.8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5986358" y="2145773"/>
            <a:ext cx="4326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5873298" y="1777930"/>
            <a:ext cx="4326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1.2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5876880" y="1409149"/>
            <a:ext cx="4326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1.4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5876880" y="1025348"/>
            <a:ext cx="4326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1.6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8581036" y="1273136"/>
            <a:ext cx="1297578" cy="885506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9" name="直接连接符 38"/>
          <p:cNvCxnSpPr/>
          <p:nvPr/>
        </p:nvCxnSpPr>
        <p:spPr>
          <a:xfrm>
            <a:off x="8668542" y="1460125"/>
            <a:ext cx="2520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本框 39"/>
              <p:cNvSpPr txBox="1"/>
              <p:nvPr/>
            </p:nvSpPr>
            <p:spPr>
              <a:xfrm>
                <a:off x="8839227" y="1273136"/>
                <a:ext cx="94917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60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=10</m:t>
                      </m:r>
                    </m:oMath>
                  </m:oMathPara>
                </a14:m>
                <a:endParaRPr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0" name="文本框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9227" y="1273136"/>
                <a:ext cx="949171" cy="33855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直接连接符 40"/>
          <p:cNvCxnSpPr/>
          <p:nvPr/>
        </p:nvCxnSpPr>
        <p:spPr>
          <a:xfrm>
            <a:off x="8668542" y="1716926"/>
            <a:ext cx="25200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本框 41"/>
              <p:cNvSpPr txBox="1"/>
              <p:nvPr/>
            </p:nvSpPr>
            <p:spPr>
              <a:xfrm>
                <a:off x="8839227" y="1546612"/>
                <a:ext cx="94917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60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=20</m:t>
                      </m:r>
                    </m:oMath>
                  </m:oMathPara>
                </a14:m>
                <a:endParaRPr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2" name="文本框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9227" y="1546612"/>
                <a:ext cx="949171" cy="33855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本框 42"/>
              <p:cNvSpPr txBox="1"/>
              <p:nvPr/>
            </p:nvSpPr>
            <p:spPr>
              <a:xfrm>
                <a:off x="8839226" y="1828812"/>
                <a:ext cx="94917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60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=30</m:t>
                      </m:r>
                    </m:oMath>
                  </m:oMathPara>
                </a14:m>
                <a:endParaRPr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3" name="文本框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9226" y="1828812"/>
                <a:ext cx="949171" cy="338554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直接连接符 43"/>
          <p:cNvCxnSpPr/>
          <p:nvPr/>
        </p:nvCxnSpPr>
        <p:spPr>
          <a:xfrm>
            <a:off x="8693942" y="1983626"/>
            <a:ext cx="252000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68" name="文本框 67"/>
          <p:cNvSpPr txBox="1"/>
          <p:nvPr/>
        </p:nvSpPr>
        <p:spPr>
          <a:xfrm rot="16200000">
            <a:off x="4636265" y="2343525"/>
            <a:ext cx="216511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气体吸收度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/dB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70" name="组合 69"/>
          <p:cNvGrpSpPr/>
          <p:nvPr/>
        </p:nvGrpSpPr>
        <p:grpSpPr>
          <a:xfrm>
            <a:off x="961076" y="931549"/>
            <a:ext cx="4749760" cy="3737201"/>
            <a:chOff x="961076" y="931549"/>
            <a:chExt cx="4749760" cy="3737201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508" r="7857" b="9506"/>
            <a:stretch/>
          </p:blipFill>
          <p:spPr>
            <a:xfrm>
              <a:off x="1600199" y="931549"/>
              <a:ext cx="3898901" cy="3322951"/>
            </a:xfrm>
            <a:prstGeom prst="rect">
              <a:avLst/>
            </a:prstGeom>
          </p:spPr>
        </p:pic>
        <p:sp>
          <p:nvSpPr>
            <p:cNvPr id="7" name="文本框 6"/>
            <p:cNvSpPr txBox="1"/>
            <p:nvPr/>
          </p:nvSpPr>
          <p:spPr>
            <a:xfrm>
              <a:off x="2009457" y="3568143"/>
              <a:ext cx="169659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15°</a:t>
              </a:r>
              <a:r>
                <a:rPr lang="en-US" altLang="zh-CN" sz="1600" i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</a:t>
              </a:r>
              <a:r>
                <a:rPr lang="en-US" altLang="zh-CN" sz="1600" i="1" baseline="-25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max</a:t>
              </a:r>
              <a:r>
                <a:rPr lang="en-US" altLang="zh-CN" sz="16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=2.292</a:t>
              </a:r>
              <a:endPara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009457" y="2965450"/>
              <a:ext cx="169659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10°</a:t>
              </a:r>
              <a:r>
                <a:rPr lang="en-US" altLang="zh-CN" sz="1600" i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</a:t>
              </a:r>
              <a:r>
                <a:rPr lang="en-US" altLang="zh-CN" sz="1600" i="1" baseline="-25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max</a:t>
              </a:r>
              <a:r>
                <a:rPr lang="en-US" altLang="zh-CN" sz="16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=2.406</a:t>
              </a:r>
              <a:endPara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2009457" y="3256639"/>
              <a:ext cx="169659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5° </a:t>
              </a:r>
              <a:r>
                <a:rPr lang="en-US" altLang="zh-CN" sz="1600" i="1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</a:t>
              </a:r>
              <a:r>
                <a:rPr lang="en-US" altLang="zh-CN" sz="1600" i="1" baseline="-250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max</a:t>
              </a:r>
              <a:r>
                <a:rPr lang="en-US" altLang="zh-CN" sz="16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=2.362</a:t>
              </a:r>
              <a:endPara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47" name="组合 46"/>
            <p:cNvGrpSpPr/>
            <p:nvPr/>
          </p:nvGrpSpPr>
          <p:grpSpPr>
            <a:xfrm>
              <a:off x="4033173" y="1268774"/>
              <a:ext cx="1297578" cy="894230"/>
              <a:chOff x="9416294" y="1125806"/>
              <a:chExt cx="1297578" cy="894230"/>
            </a:xfrm>
          </p:grpSpPr>
          <p:sp>
            <p:nvSpPr>
              <p:cNvPr id="29" name="矩形 28"/>
              <p:cNvSpPr/>
              <p:nvPr/>
            </p:nvSpPr>
            <p:spPr>
              <a:xfrm>
                <a:off x="9416294" y="1125806"/>
                <a:ext cx="1297578" cy="885506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文本框 31"/>
                  <p:cNvSpPr txBox="1"/>
                  <p:nvPr/>
                </p:nvSpPr>
                <p:spPr>
                  <a:xfrm>
                    <a:off x="9674485" y="1125806"/>
                    <a:ext cx="835357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1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60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=5</m:t>
                          </m:r>
                        </m:oMath>
                      </m:oMathPara>
                    </a14:m>
                    <a:endParaRPr lang="zh-CN" altLang="en-US" sz="1600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32" name="文本框 3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674485" y="1125806"/>
                    <a:ext cx="835357" cy="338554"/>
                  </a:xfrm>
                  <a:prstGeom prst="rect">
                    <a:avLst/>
                  </a:prstGeom>
                  <a:blipFill rotWithShape="0"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5" name="文本框 34"/>
                  <p:cNvSpPr txBox="1"/>
                  <p:nvPr/>
                </p:nvSpPr>
                <p:spPr>
                  <a:xfrm>
                    <a:off x="9674485" y="1399282"/>
                    <a:ext cx="949171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1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60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=10</m:t>
                          </m:r>
                        </m:oMath>
                      </m:oMathPara>
                    </a14:m>
                    <a:endParaRPr lang="zh-CN" altLang="en-US" sz="1600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35" name="文本框 3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674485" y="1399282"/>
                    <a:ext cx="949171" cy="338554"/>
                  </a:xfrm>
                  <a:prstGeom prst="rect">
                    <a:avLst/>
                  </a:prstGeom>
                  <a:blipFill rotWithShape="0"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6" name="文本框 35"/>
                  <p:cNvSpPr txBox="1"/>
                  <p:nvPr/>
                </p:nvSpPr>
                <p:spPr>
                  <a:xfrm>
                    <a:off x="9674484" y="1681482"/>
                    <a:ext cx="949171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1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60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=15</m:t>
                          </m:r>
                        </m:oMath>
                      </m:oMathPara>
                    </a14:m>
                    <a:endParaRPr lang="zh-CN" altLang="en-US" sz="1600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36" name="文本框 3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674484" y="1681482"/>
                    <a:ext cx="949171" cy="338554"/>
                  </a:xfrm>
                  <a:prstGeom prst="rect">
                    <a:avLst/>
                  </a:prstGeom>
                  <a:blipFill rotWithShape="0"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1" name="直接连接符 30"/>
              <p:cNvCxnSpPr/>
              <p:nvPr/>
            </p:nvCxnSpPr>
            <p:spPr>
              <a:xfrm>
                <a:off x="9503800" y="1287395"/>
                <a:ext cx="252000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接连接符 33"/>
              <p:cNvCxnSpPr/>
              <p:nvPr/>
            </p:nvCxnSpPr>
            <p:spPr>
              <a:xfrm>
                <a:off x="9503800" y="1544196"/>
                <a:ext cx="252000" cy="0"/>
              </a:xfrm>
              <a:prstGeom prst="line">
                <a:avLst/>
              </a:prstGeom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7" name="直接连接符 36"/>
              <p:cNvCxnSpPr/>
              <p:nvPr/>
            </p:nvCxnSpPr>
            <p:spPr>
              <a:xfrm>
                <a:off x="9529200" y="1810896"/>
                <a:ext cx="252000" cy="0"/>
              </a:xfrm>
              <a:prstGeom prst="line">
                <a:avLst/>
              </a:prstGeom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</p:grpSp>
        <p:sp>
          <p:nvSpPr>
            <p:cNvPr id="49" name="文本框 48"/>
            <p:cNvSpPr txBox="1"/>
            <p:nvPr/>
          </p:nvSpPr>
          <p:spPr>
            <a:xfrm>
              <a:off x="2631041" y="4299418"/>
              <a:ext cx="2165113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弯曲长度</a:t>
              </a:r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/m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0" name="文本框 49"/>
            <p:cNvSpPr txBox="1"/>
            <p:nvPr/>
          </p:nvSpPr>
          <p:spPr>
            <a:xfrm>
              <a:off x="2743639" y="4116716"/>
              <a:ext cx="4326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1" name="文本框 50"/>
            <p:cNvSpPr txBox="1"/>
            <p:nvPr/>
          </p:nvSpPr>
          <p:spPr>
            <a:xfrm>
              <a:off x="3603488" y="4116716"/>
              <a:ext cx="4326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2" name="文本框 51"/>
            <p:cNvSpPr txBox="1"/>
            <p:nvPr/>
          </p:nvSpPr>
          <p:spPr>
            <a:xfrm>
              <a:off x="5278172" y="4116716"/>
              <a:ext cx="4326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3" name="文本框 52"/>
            <p:cNvSpPr txBox="1"/>
            <p:nvPr/>
          </p:nvSpPr>
          <p:spPr>
            <a:xfrm>
              <a:off x="1414358" y="4116716"/>
              <a:ext cx="4326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0.5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4" name="文本框 53"/>
            <p:cNvSpPr txBox="1"/>
            <p:nvPr/>
          </p:nvSpPr>
          <p:spPr>
            <a:xfrm>
              <a:off x="4441688" y="4116716"/>
              <a:ext cx="4326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5" name="文本框 54"/>
            <p:cNvSpPr txBox="1"/>
            <p:nvPr/>
          </p:nvSpPr>
          <p:spPr>
            <a:xfrm>
              <a:off x="1927088" y="4116716"/>
              <a:ext cx="4326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268113" y="4116716"/>
              <a:ext cx="4326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1.5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7" name="文本框 56"/>
            <p:cNvSpPr txBox="1"/>
            <p:nvPr/>
          </p:nvSpPr>
          <p:spPr>
            <a:xfrm>
              <a:off x="3108770" y="4116716"/>
              <a:ext cx="4326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r>
                <a:rPr lang="en-US" altLang="zh-CN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.5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8" name="文本框 57"/>
            <p:cNvSpPr txBox="1"/>
            <p:nvPr/>
          </p:nvSpPr>
          <p:spPr>
            <a:xfrm>
              <a:off x="3931753" y="4115904"/>
              <a:ext cx="4326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3.5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9" name="文本框 58"/>
            <p:cNvSpPr txBox="1"/>
            <p:nvPr/>
          </p:nvSpPr>
          <p:spPr>
            <a:xfrm>
              <a:off x="4781732" y="4115903"/>
              <a:ext cx="4326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r>
                <a:rPr lang="en-US" altLang="zh-CN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.5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0" name="文本框 59"/>
            <p:cNvSpPr txBox="1"/>
            <p:nvPr/>
          </p:nvSpPr>
          <p:spPr>
            <a:xfrm>
              <a:off x="1300058" y="3659516"/>
              <a:ext cx="4326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0.2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1" name="文本框 60"/>
            <p:cNvSpPr txBox="1"/>
            <p:nvPr/>
          </p:nvSpPr>
          <p:spPr>
            <a:xfrm>
              <a:off x="1300058" y="3282408"/>
              <a:ext cx="4326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0.4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2" name="文本框 61"/>
            <p:cNvSpPr txBox="1"/>
            <p:nvPr/>
          </p:nvSpPr>
          <p:spPr>
            <a:xfrm>
              <a:off x="1296816" y="2905300"/>
              <a:ext cx="4326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0.6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3" name="文本框 62"/>
            <p:cNvSpPr txBox="1"/>
            <p:nvPr/>
          </p:nvSpPr>
          <p:spPr>
            <a:xfrm>
              <a:off x="1304880" y="2528192"/>
              <a:ext cx="4326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0.8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4" name="文本框 63"/>
            <p:cNvSpPr txBox="1"/>
            <p:nvPr/>
          </p:nvSpPr>
          <p:spPr>
            <a:xfrm>
              <a:off x="1414358" y="2158473"/>
              <a:ext cx="4326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5" name="文本框 64"/>
            <p:cNvSpPr txBox="1"/>
            <p:nvPr/>
          </p:nvSpPr>
          <p:spPr>
            <a:xfrm>
              <a:off x="1301298" y="1790630"/>
              <a:ext cx="4326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1.2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6" name="文本框 65"/>
            <p:cNvSpPr txBox="1"/>
            <p:nvPr/>
          </p:nvSpPr>
          <p:spPr>
            <a:xfrm>
              <a:off x="1304880" y="1421849"/>
              <a:ext cx="4326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1.4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7" name="文本框 66"/>
            <p:cNvSpPr txBox="1"/>
            <p:nvPr/>
          </p:nvSpPr>
          <p:spPr>
            <a:xfrm>
              <a:off x="1304880" y="1038048"/>
              <a:ext cx="4326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1.6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9" name="文本框 68"/>
            <p:cNvSpPr txBox="1"/>
            <p:nvPr/>
          </p:nvSpPr>
          <p:spPr>
            <a:xfrm rot="16200000">
              <a:off x="63185" y="2330825"/>
              <a:ext cx="2165113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气体吸收度</a:t>
              </a:r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/dB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6926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76200" y="127000"/>
            <a:ext cx="5334000" cy="4000500"/>
            <a:chOff x="0" y="0"/>
            <a:chExt cx="5334000" cy="4000500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5334000" cy="4000500"/>
            </a:xfrm>
            <a:prstGeom prst="rect">
              <a:avLst/>
            </a:prstGeom>
          </p:spPr>
        </p:pic>
        <p:sp>
          <p:nvSpPr>
            <p:cNvPr id="5" name="文本框 4"/>
            <p:cNvSpPr txBox="1"/>
            <p:nvPr/>
          </p:nvSpPr>
          <p:spPr>
            <a:xfrm>
              <a:off x="973015" y="3030848"/>
              <a:ext cx="21257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l=1m;C=100ppm</a:t>
              </a: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3640015" y="926226"/>
              <a:ext cx="16939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u="sng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R=0.1m</a:t>
              </a: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3640015" y="528498"/>
              <a:ext cx="16939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u="sng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R=0.2m</a:t>
              </a: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3640015" y="248582"/>
              <a:ext cx="16939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u="sng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R=0.3m</a:t>
              </a: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4914900" y="101600"/>
            <a:ext cx="5384800" cy="4000500"/>
            <a:chOff x="5168900" y="95250"/>
            <a:chExt cx="5384800" cy="4000500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68900" y="95250"/>
              <a:ext cx="5334000" cy="4000500"/>
            </a:xfrm>
            <a:prstGeom prst="rect">
              <a:avLst/>
            </a:prstGeom>
          </p:spPr>
        </p:pic>
        <p:sp>
          <p:nvSpPr>
            <p:cNvPr id="6" name="文本框 5"/>
            <p:cNvSpPr txBox="1"/>
            <p:nvPr/>
          </p:nvSpPr>
          <p:spPr>
            <a:xfrm>
              <a:off x="6224464" y="3084062"/>
              <a:ext cx="20432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l=1m;C=1000ppm</a:t>
              </a:r>
              <a:endPara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8859715" y="1614348"/>
              <a:ext cx="16939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u="sng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R=0.1m</a:t>
              </a: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8859715" y="1012725"/>
              <a:ext cx="16939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u="sng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R=0.2m</a:t>
              </a: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8859715" y="556894"/>
              <a:ext cx="16939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u="sng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R=0.3m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963649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1357290" y="1785926"/>
            <a:ext cx="6120000" cy="414831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24612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02256" y="2511189"/>
            <a:ext cx="820230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0" dirty="0" smtClean="0"/>
              <a:t>波导内径</a:t>
            </a:r>
            <a:endParaRPr lang="zh-CN" altLang="en-US" sz="8000" dirty="0"/>
          </a:p>
        </p:txBody>
      </p:sp>
      <p:sp>
        <p:nvSpPr>
          <p:cNvPr id="3" name="右箭头 2">
            <a:hlinkClick r:id="rId2" action="ppaction://hlinksldjump"/>
          </p:cNvPr>
          <p:cNvSpPr/>
          <p:nvPr/>
        </p:nvSpPr>
        <p:spPr>
          <a:xfrm>
            <a:off x="10045700" y="5880100"/>
            <a:ext cx="990600" cy="6985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下箭头 3">
            <a:hlinkClick r:id="rId3" action="ppaction://hlinksldjump"/>
          </p:cNvPr>
          <p:cNvSpPr/>
          <p:nvPr/>
        </p:nvSpPr>
        <p:spPr>
          <a:xfrm rot="10800000">
            <a:off x="8966200" y="5511800"/>
            <a:ext cx="863600" cy="1066800"/>
          </a:xfrm>
          <a:prstGeom prst="downArrow">
            <a:avLst>
              <a:gd name="adj1" fmla="val 38235"/>
              <a:gd name="adj2" fmla="val 5000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3596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76"/>
          <a:stretch/>
        </p:blipFill>
        <p:spPr>
          <a:xfrm>
            <a:off x="6096000" y="500043"/>
            <a:ext cx="5041900" cy="40005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68" r="7289"/>
          <a:stretch/>
        </p:blipFill>
        <p:spPr>
          <a:xfrm>
            <a:off x="1282700" y="497795"/>
            <a:ext cx="4648200" cy="40005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2079071" y="3687786"/>
                <a:ext cx="30385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n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=1.6e-4</a:t>
                </a:r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9071" y="3687786"/>
                <a:ext cx="3038570" cy="369332"/>
              </a:xfrm>
              <a:prstGeom prst="rect">
                <a:avLst/>
              </a:prstGeom>
              <a:blipFill rotWithShape="0">
                <a:blip r:embed="rId4"/>
                <a:stretch>
                  <a:fillRect t="-9836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本框 4"/>
          <p:cNvSpPr txBox="1"/>
          <p:nvPr/>
        </p:nvSpPr>
        <p:spPr>
          <a:xfrm>
            <a:off x="3997070" y="2537234"/>
            <a:ext cx="1693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400ppm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3997070" y="1727572"/>
            <a:ext cx="1693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700ppm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3997070" y="975386"/>
            <a:ext cx="1693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1000ppm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/>
              <p:cNvSpPr txBox="1"/>
              <p:nvPr/>
            </p:nvSpPr>
            <p:spPr>
              <a:xfrm>
                <a:off x="1912815" y="2902654"/>
                <a:ext cx="1693984" cy="3978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altLang="zh-CN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𝑑</m:t>
                            </m:r>
                          </m:sub>
                        </m:sSub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=8.709°</a:t>
                </a:r>
              </a:p>
            </p:txBody>
          </p:sp>
        </mc:Choice>
        <mc:Fallback xmlns=""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2815" y="2902654"/>
                <a:ext cx="1693984" cy="397866"/>
              </a:xfrm>
              <a:prstGeom prst="rect">
                <a:avLst/>
              </a:prstGeom>
              <a:blipFill rotWithShape="0">
                <a:blip r:embed="rId5"/>
                <a:stretch>
                  <a:fillRect t="-12308" r="-2158" b="-1692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直接连接符 8"/>
          <p:cNvCxnSpPr/>
          <p:nvPr/>
        </p:nvCxnSpPr>
        <p:spPr>
          <a:xfrm>
            <a:off x="2514600" y="807382"/>
            <a:ext cx="0" cy="3240000"/>
          </a:xfrm>
          <a:prstGeom prst="line">
            <a:avLst/>
          </a:prstGeom>
          <a:ln w="1905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7315200" y="794682"/>
            <a:ext cx="0" cy="3240000"/>
          </a:xfrm>
          <a:prstGeom prst="line">
            <a:avLst/>
          </a:prstGeom>
          <a:ln w="1905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/>
              <p:cNvSpPr txBox="1"/>
              <p:nvPr/>
            </p:nvSpPr>
            <p:spPr>
              <a:xfrm>
                <a:off x="6873452" y="3687786"/>
                <a:ext cx="301753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n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=1.6e-3</a:t>
                </a:r>
              </a:p>
            </p:txBody>
          </p:sp>
        </mc:Choice>
        <mc:Fallback xmlns=""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3452" y="3687786"/>
                <a:ext cx="3017538" cy="369332"/>
              </a:xfrm>
              <a:prstGeom prst="rect">
                <a:avLst/>
              </a:prstGeom>
              <a:blipFill rotWithShape="0">
                <a:blip r:embed="rId6"/>
                <a:stretch>
                  <a:fillRect t="-9836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本框 11"/>
          <p:cNvSpPr txBox="1"/>
          <p:nvPr/>
        </p:nvSpPr>
        <p:spPr>
          <a:xfrm>
            <a:off x="8712038" y="2642051"/>
            <a:ext cx="1693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400ppm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8712038" y="2068135"/>
            <a:ext cx="1693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700ppm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8716028" y="1624814"/>
            <a:ext cx="1693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1000ppm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/>
              <p:cNvSpPr txBox="1"/>
              <p:nvPr/>
            </p:nvSpPr>
            <p:spPr>
              <a:xfrm>
                <a:off x="6893769" y="2832983"/>
                <a:ext cx="1693984" cy="3978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altLang="zh-CN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𝑑</m:t>
                            </m:r>
                          </m:sub>
                        </m:sSub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=8.709°</a:t>
                </a:r>
              </a:p>
            </p:txBody>
          </p:sp>
        </mc:Choice>
        <mc:Fallback xmlns="">
          <p:sp>
            <p:nvSpPr>
              <p:cNvPr id="15" name="文本框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3769" y="2832983"/>
                <a:ext cx="1693984" cy="397866"/>
              </a:xfrm>
              <a:prstGeom prst="rect">
                <a:avLst/>
              </a:prstGeom>
              <a:blipFill rotWithShape="0">
                <a:blip r:embed="rId7"/>
                <a:stretch>
                  <a:fillRect t="-13846" r="-2158" b="-1692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矩形 15"/>
          <p:cNvSpPr/>
          <p:nvPr/>
        </p:nvSpPr>
        <p:spPr>
          <a:xfrm>
            <a:off x="5270500" y="3568013"/>
            <a:ext cx="441147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dirty="0">
                <a:ln w="0"/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b="0" cap="none" spc="0" dirty="0" smtClean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a)</a:t>
            </a:r>
            <a:endParaRPr lang="zh-CN" altLang="en-US" b="0" cap="none" spc="0" dirty="0">
              <a:ln w="0"/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10030707" y="3568013"/>
            <a:ext cx="453970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dirty="0" smtClean="0">
                <a:ln w="0"/>
                <a:latin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  <a:endParaRPr lang="zh-CN" altLang="en-US" sz="1400" b="0" cap="none" spc="0" dirty="0">
              <a:ln w="0"/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2759807" y="4192176"/>
            <a:ext cx="2165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气体浓度</a:t>
            </a:r>
            <a:r>
              <a:rPr lang="en-US" altLang="zh-CN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/ppm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16072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组合 32"/>
          <p:cNvGrpSpPr/>
          <p:nvPr/>
        </p:nvGrpSpPr>
        <p:grpSpPr>
          <a:xfrm>
            <a:off x="6331188" y="629224"/>
            <a:ext cx="5334000" cy="4122182"/>
            <a:chOff x="1339843" y="361950"/>
            <a:chExt cx="5334000" cy="4122182"/>
          </a:xfrm>
        </p:grpSpPr>
        <p:grpSp>
          <p:nvGrpSpPr>
            <p:cNvPr id="28" name="组合 27"/>
            <p:cNvGrpSpPr/>
            <p:nvPr/>
          </p:nvGrpSpPr>
          <p:grpSpPr>
            <a:xfrm>
              <a:off x="1339843" y="361950"/>
              <a:ext cx="5334000" cy="4000500"/>
              <a:chOff x="615460" y="713642"/>
              <a:chExt cx="5334000" cy="4000500"/>
            </a:xfrm>
          </p:grpSpPr>
          <p:pic>
            <p:nvPicPr>
              <p:cNvPr id="2" name="图片 1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5460" y="713642"/>
                <a:ext cx="5334000" cy="4000500"/>
              </a:xfrm>
              <a:prstGeom prst="rect">
                <a:avLst/>
              </a:prstGeom>
            </p:spPr>
          </p:pic>
          <p:sp>
            <p:nvSpPr>
              <p:cNvPr id="7" name="文本框 6"/>
              <p:cNvSpPr txBox="1"/>
              <p:nvPr/>
            </p:nvSpPr>
            <p:spPr>
              <a:xfrm>
                <a:off x="1814142" y="1642613"/>
                <a:ext cx="720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u="sng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1m</a:t>
                </a:r>
              </a:p>
            </p:txBody>
          </p:sp>
          <p:sp>
            <p:nvSpPr>
              <p:cNvPr id="8" name="文本框 7"/>
              <p:cNvSpPr txBox="1"/>
              <p:nvPr/>
            </p:nvSpPr>
            <p:spPr>
              <a:xfrm>
                <a:off x="3880336" y="2356309"/>
                <a:ext cx="720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u="sng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altLang="zh-CN" u="sng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</a:t>
                </a:r>
              </a:p>
            </p:txBody>
          </p:sp>
          <p:sp>
            <p:nvSpPr>
              <p:cNvPr id="9" name="文本框 8"/>
              <p:cNvSpPr txBox="1"/>
              <p:nvPr/>
            </p:nvSpPr>
            <p:spPr>
              <a:xfrm>
                <a:off x="2596657" y="1904916"/>
                <a:ext cx="720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u="sng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1.5m</a:t>
                </a:r>
              </a:p>
            </p:txBody>
          </p:sp>
          <p:cxnSp>
            <p:nvCxnSpPr>
              <p:cNvPr id="11" name="直接箭头连接符 10"/>
              <p:cNvCxnSpPr/>
              <p:nvPr/>
            </p:nvCxnSpPr>
            <p:spPr>
              <a:xfrm flipH="1" flipV="1">
                <a:off x="2028092" y="1932786"/>
                <a:ext cx="5374" cy="29164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" name="直接箭头连接符 14"/>
              <p:cNvCxnSpPr>
                <a:endCxn id="9" idx="1"/>
              </p:cNvCxnSpPr>
              <p:nvPr/>
            </p:nvCxnSpPr>
            <p:spPr>
              <a:xfrm flipV="1">
                <a:off x="2333132" y="2089582"/>
                <a:ext cx="263525" cy="2342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" name="直接箭头连接符 17"/>
              <p:cNvCxnSpPr/>
              <p:nvPr/>
            </p:nvCxnSpPr>
            <p:spPr>
              <a:xfrm>
                <a:off x="4067908" y="2224427"/>
                <a:ext cx="46892" cy="23741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29" name="文本框 28"/>
            <p:cNvSpPr txBox="1"/>
            <p:nvPr/>
          </p:nvSpPr>
          <p:spPr>
            <a:xfrm>
              <a:off x="3057515" y="4114800"/>
              <a:ext cx="2165113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波导孔径</a:t>
              </a:r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T/mm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文本框 31"/>
            <p:cNvSpPr txBox="1"/>
            <p:nvPr/>
          </p:nvSpPr>
          <p:spPr>
            <a:xfrm rot="16200000">
              <a:off x="547429" y="2004616"/>
              <a:ext cx="2165113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气体吸收度</a:t>
              </a:r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/dB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2342284" y="3068374"/>
              <a:ext cx="16939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C=2000ppm</a:t>
              </a: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1132499" y="629224"/>
            <a:ext cx="5334000" cy="4106741"/>
            <a:chOff x="6277708" y="361950"/>
            <a:chExt cx="5334000" cy="4106741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77708" y="361950"/>
              <a:ext cx="5334000" cy="4000500"/>
            </a:xfrm>
            <a:prstGeom prst="rect">
              <a:avLst/>
            </a:prstGeom>
          </p:spPr>
        </p:pic>
        <p:sp>
          <p:nvSpPr>
            <p:cNvPr id="19" name="文本框 18"/>
            <p:cNvSpPr txBox="1"/>
            <p:nvPr/>
          </p:nvSpPr>
          <p:spPr>
            <a:xfrm>
              <a:off x="7145212" y="3068374"/>
              <a:ext cx="16939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C=100ppm</a:t>
              </a: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10328513" y="3068374"/>
              <a:ext cx="720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u="sng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r>
                <a:rPr lang="en-US" altLang="zh-CN" u="sng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</a:t>
              </a: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9888417" y="1075317"/>
              <a:ext cx="720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u="sng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1m</a:t>
              </a:r>
            </a:p>
          </p:txBody>
        </p:sp>
        <p:cxnSp>
          <p:nvCxnSpPr>
            <p:cNvPr id="23" name="直接箭头连接符 22"/>
            <p:cNvCxnSpPr/>
            <p:nvPr/>
          </p:nvCxnSpPr>
          <p:spPr>
            <a:xfrm flipH="1" flipV="1">
              <a:off x="10542463" y="3358547"/>
              <a:ext cx="5374" cy="29164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直接箭头连接符 24"/>
            <p:cNvCxnSpPr/>
            <p:nvPr/>
          </p:nvCxnSpPr>
          <p:spPr>
            <a:xfrm>
              <a:off x="10075989" y="943435"/>
              <a:ext cx="46892" cy="23741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6" name="文本框 25"/>
            <p:cNvSpPr txBox="1"/>
            <p:nvPr/>
          </p:nvSpPr>
          <p:spPr>
            <a:xfrm>
              <a:off x="10258175" y="1709905"/>
              <a:ext cx="720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u="sng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1.5m</a:t>
              </a:r>
            </a:p>
          </p:txBody>
        </p:sp>
        <p:cxnSp>
          <p:nvCxnSpPr>
            <p:cNvPr id="27" name="直接箭头连接符 26"/>
            <p:cNvCxnSpPr/>
            <p:nvPr/>
          </p:nvCxnSpPr>
          <p:spPr>
            <a:xfrm flipH="1" flipV="1">
              <a:off x="10542463" y="2000078"/>
              <a:ext cx="5374" cy="29164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0" name="文本框 29"/>
            <p:cNvSpPr txBox="1"/>
            <p:nvPr/>
          </p:nvSpPr>
          <p:spPr>
            <a:xfrm>
              <a:off x="8059858" y="4099359"/>
              <a:ext cx="2165113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波导孔径</a:t>
              </a:r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T/mm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" name="文本框 33"/>
            <p:cNvSpPr txBox="1"/>
            <p:nvPr/>
          </p:nvSpPr>
          <p:spPr>
            <a:xfrm rot="16200000">
              <a:off x="5455972" y="1958551"/>
              <a:ext cx="2165113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气体吸收度</a:t>
              </a:r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/dB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6" name="矩形 35"/>
          <p:cNvSpPr/>
          <p:nvPr/>
        </p:nvSpPr>
        <p:spPr>
          <a:xfrm>
            <a:off x="1903287" y="1003973"/>
            <a:ext cx="441147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dirty="0">
                <a:ln w="0"/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b="0" cap="none" spc="0" dirty="0" smtClean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a)</a:t>
            </a:r>
            <a:endParaRPr lang="zh-CN" altLang="en-US" b="0" cap="none" spc="0" dirty="0">
              <a:ln w="0"/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7168074" y="1003973"/>
            <a:ext cx="453970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dirty="0" smtClean="0">
                <a:ln w="0"/>
                <a:latin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  <a:endParaRPr lang="zh-CN" altLang="en-US" sz="1400" b="0" cap="none" spc="0" dirty="0">
              <a:ln w="0"/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52952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40215"/>
            <a:ext cx="2268414" cy="1701311"/>
          </a:xfrm>
          <a:prstGeom prst="rect">
            <a:avLst/>
          </a:prstGeom>
        </p:spPr>
      </p:pic>
      <p:grpSp>
        <p:nvGrpSpPr>
          <p:cNvPr id="29" name="组合 28"/>
          <p:cNvGrpSpPr/>
          <p:nvPr/>
        </p:nvGrpSpPr>
        <p:grpSpPr>
          <a:xfrm>
            <a:off x="1771200" y="361950"/>
            <a:ext cx="5334000" cy="4098347"/>
            <a:chOff x="7051430" y="361950"/>
            <a:chExt cx="5334000" cy="4098347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1430" y="361950"/>
              <a:ext cx="5334000" cy="4000500"/>
            </a:xfrm>
            <a:prstGeom prst="rect">
              <a:avLst/>
            </a:prstGeom>
          </p:spPr>
        </p:pic>
        <p:sp>
          <p:nvSpPr>
            <p:cNvPr id="12" name="文本框 11"/>
            <p:cNvSpPr txBox="1"/>
            <p:nvPr/>
          </p:nvSpPr>
          <p:spPr>
            <a:xfrm>
              <a:off x="10751034" y="3074483"/>
              <a:ext cx="9725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u="sng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r>
                <a:rPr lang="en-US" altLang="zh-CN" u="sng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00ppm</a:t>
              </a: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10292862" y="1046257"/>
              <a:ext cx="990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u="sng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r>
                <a:rPr lang="en-US" altLang="zh-CN" u="sng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00ppm</a:t>
              </a:r>
            </a:p>
          </p:txBody>
        </p:sp>
        <p:cxnSp>
          <p:nvCxnSpPr>
            <p:cNvPr id="14" name="直接箭头连接符 13"/>
            <p:cNvCxnSpPr/>
            <p:nvPr/>
          </p:nvCxnSpPr>
          <p:spPr>
            <a:xfrm flipH="1" flipV="1">
              <a:off x="11217508" y="3364656"/>
              <a:ext cx="5374" cy="29164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直接箭头连接符 14"/>
            <p:cNvCxnSpPr/>
            <p:nvPr/>
          </p:nvCxnSpPr>
          <p:spPr>
            <a:xfrm>
              <a:off x="10751034" y="914375"/>
              <a:ext cx="46892" cy="23741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6" name="文本框 15"/>
            <p:cNvSpPr txBox="1"/>
            <p:nvPr/>
          </p:nvSpPr>
          <p:spPr>
            <a:xfrm>
              <a:off x="10656277" y="1716014"/>
              <a:ext cx="9969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u="sng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150ppm</a:t>
              </a:r>
            </a:p>
          </p:txBody>
        </p:sp>
        <p:cxnSp>
          <p:nvCxnSpPr>
            <p:cNvPr id="17" name="直接箭头连接符 16"/>
            <p:cNvCxnSpPr/>
            <p:nvPr/>
          </p:nvCxnSpPr>
          <p:spPr>
            <a:xfrm flipH="1" flipV="1">
              <a:off x="11217508" y="2006187"/>
              <a:ext cx="5374" cy="29164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8" name="文本框 17"/>
            <p:cNvSpPr txBox="1"/>
            <p:nvPr/>
          </p:nvSpPr>
          <p:spPr>
            <a:xfrm>
              <a:off x="8768859" y="4090965"/>
              <a:ext cx="2165113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波导孔径</a:t>
              </a:r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T/mm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7894501" y="3151284"/>
              <a:ext cx="16939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l=1m</a:t>
              </a:r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7009200" y="361950"/>
            <a:ext cx="5334000" cy="4098347"/>
            <a:chOff x="1847355" y="361950"/>
            <a:chExt cx="5334000" cy="4098347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47355" y="361950"/>
              <a:ext cx="5334000" cy="4000500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2847527" y="3172502"/>
              <a:ext cx="16939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l=1m</a:t>
              </a: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3287649" y="1929854"/>
              <a:ext cx="12069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u="sng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2000ppm</a:t>
              </a: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4976383" y="1371179"/>
              <a:ext cx="12069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u="sng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2050ppm</a:t>
              </a:r>
            </a:p>
          </p:txBody>
        </p:sp>
        <p:cxnSp>
          <p:nvCxnSpPr>
            <p:cNvPr id="23" name="直接箭头连接符 22"/>
            <p:cNvCxnSpPr>
              <a:endCxn id="21" idx="1"/>
            </p:cNvCxnSpPr>
            <p:nvPr/>
          </p:nvCxnSpPr>
          <p:spPr>
            <a:xfrm>
              <a:off x="3116851" y="2061767"/>
              <a:ext cx="170798" cy="5275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5" name="文本框 24"/>
            <p:cNvSpPr txBox="1"/>
            <p:nvPr/>
          </p:nvSpPr>
          <p:spPr>
            <a:xfrm>
              <a:off x="2847527" y="983187"/>
              <a:ext cx="12069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u="sng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2100ppm</a:t>
              </a:r>
            </a:p>
          </p:txBody>
        </p:sp>
        <p:cxnSp>
          <p:nvCxnSpPr>
            <p:cNvPr id="26" name="直接箭头连接符 25"/>
            <p:cNvCxnSpPr/>
            <p:nvPr/>
          </p:nvCxnSpPr>
          <p:spPr>
            <a:xfrm flipH="1" flipV="1">
              <a:off x="3316459" y="1315827"/>
              <a:ext cx="5374" cy="29164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直接箭头连接符 26"/>
            <p:cNvCxnSpPr/>
            <p:nvPr/>
          </p:nvCxnSpPr>
          <p:spPr>
            <a:xfrm>
              <a:off x="5414485" y="1218780"/>
              <a:ext cx="46892" cy="23741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3" name="文本框 32"/>
            <p:cNvSpPr txBox="1"/>
            <p:nvPr/>
          </p:nvSpPr>
          <p:spPr>
            <a:xfrm>
              <a:off x="3621079" y="4090965"/>
              <a:ext cx="2165113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波导孔径</a:t>
              </a:r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T/mm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" name="文本框 33"/>
            <p:cNvSpPr txBox="1"/>
            <p:nvPr/>
          </p:nvSpPr>
          <p:spPr>
            <a:xfrm rot="16200000">
              <a:off x="1110993" y="1980781"/>
              <a:ext cx="2165113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气体吸收度</a:t>
              </a:r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/dB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7" name="矩形 36"/>
          <p:cNvSpPr/>
          <p:nvPr/>
        </p:nvSpPr>
        <p:spPr>
          <a:xfrm>
            <a:off x="2549645" y="700674"/>
            <a:ext cx="441147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dirty="0" smtClean="0">
                <a:ln w="0"/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b="0" cap="none" spc="0" dirty="0" smtClean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c)</a:t>
            </a:r>
            <a:endParaRPr lang="zh-CN" altLang="en-US" b="0" cap="none" spc="0" dirty="0">
              <a:ln w="0"/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7814432" y="700674"/>
            <a:ext cx="453970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dirty="0" smtClean="0">
                <a:ln w="0"/>
                <a:latin typeface="Times New Roman" panose="02020603050405020304" pitchFamily="18" charset="0"/>
                <a:cs typeface="Times New Roman" panose="02020603050405020304" pitchFamily="18" charset="0"/>
              </a:rPr>
              <a:t>(d)</a:t>
            </a:r>
            <a:endParaRPr lang="zh-CN" altLang="en-US" sz="1400" b="0" cap="none" spc="0" dirty="0">
              <a:ln w="0"/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2460745" y="876275"/>
            <a:ext cx="4140000" cy="0"/>
          </a:xfrm>
          <a:prstGeom prst="line">
            <a:avLst/>
          </a:prstGeom>
          <a:ln w="127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>
            <a:off x="2448045" y="2285975"/>
            <a:ext cx="4140000" cy="0"/>
          </a:xfrm>
          <a:prstGeom prst="line">
            <a:avLst/>
          </a:prstGeom>
          <a:ln w="127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/>
        </p:nvCxnSpPr>
        <p:spPr>
          <a:xfrm>
            <a:off x="2448045" y="3695675"/>
            <a:ext cx="4140000" cy="0"/>
          </a:xfrm>
          <a:prstGeom prst="line">
            <a:avLst/>
          </a:prstGeom>
          <a:ln w="127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/>
          <p:cNvSpPr txBox="1"/>
          <p:nvPr/>
        </p:nvSpPr>
        <p:spPr>
          <a:xfrm rot="16200000">
            <a:off x="876714" y="2176592"/>
            <a:ext cx="216511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气体吸收度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/dB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98745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/>
          <p:cNvGrpSpPr/>
          <p:nvPr/>
        </p:nvGrpSpPr>
        <p:grpSpPr>
          <a:xfrm>
            <a:off x="234448" y="0"/>
            <a:ext cx="8441696" cy="6480000"/>
            <a:chOff x="234448" y="0"/>
            <a:chExt cx="8441696" cy="6480000"/>
          </a:xfrm>
        </p:grpSpPr>
        <p:grpSp>
          <p:nvGrpSpPr>
            <p:cNvPr id="22" name="组合 21"/>
            <p:cNvGrpSpPr/>
            <p:nvPr/>
          </p:nvGrpSpPr>
          <p:grpSpPr>
            <a:xfrm>
              <a:off x="234448" y="0"/>
              <a:ext cx="4320000" cy="3240000"/>
              <a:chOff x="234448" y="0"/>
              <a:chExt cx="4320000" cy="3240000"/>
            </a:xfrm>
          </p:grpSpPr>
          <p:pic>
            <p:nvPicPr>
              <p:cNvPr id="6" name="图片 5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4448" y="0"/>
                <a:ext cx="4320000" cy="3240000"/>
              </a:xfrm>
              <a:prstGeom prst="rect">
                <a:avLst/>
              </a:prstGeom>
            </p:spPr>
          </p:pic>
          <p:sp>
            <p:nvSpPr>
              <p:cNvPr id="7" name="文本框 6"/>
              <p:cNvSpPr txBox="1"/>
              <p:nvPr/>
            </p:nvSpPr>
            <p:spPr>
              <a:xfrm>
                <a:off x="3578394" y="2474090"/>
                <a:ext cx="38242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(a)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" name="文本框 9"/>
              <p:cNvSpPr txBox="1"/>
              <p:nvPr/>
            </p:nvSpPr>
            <p:spPr>
              <a:xfrm>
                <a:off x="1435983" y="2474090"/>
                <a:ext cx="38242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(1)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" name="文本框 10"/>
              <p:cNvSpPr txBox="1"/>
              <p:nvPr/>
            </p:nvSpPr>
            <p:spPr>
              <a:xfrm>
                <a:off x="1435983" y="1466111"/>
                <a:ext cx="38242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(2)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" name="文本框 11"/>
              <p:cNvSpPr txBox="1"/>
              <p:nvPr/>
            </p:nvSpPr>
            <p:spPr>
              <a:xfrm>
                <a:off x="1435983" y="381532"/>
                <a:ext cx="38242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(3)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4356144" y="0"/>
              <a:ext cx="4320000" cy="3240000"/>
              <a:chOff x="4356144" y="0"/>
              <a:chExt cx="4320000" cy="3240000"/>
            </a:xfrm>
          </p:grpSpPr>
          <p:pic>
            <p:nvPicPr>
              <p:cNvPr id="5" name="图片 4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56144" y="0"/>
                <a:ext cx="4320000" cy="3240000"/>
              </a:xfrm>
              <a:prstGeom prst="rect">
                <a:avLst/>
              </a:prstGeom>
            </p:spPr>
          </p:pic>
          <p:sp>
            <p:nvSpPr>
              <p:cNvPr id="9" name="文本框 8"/>
              <p:cNvSpPr txBox="1"/>
              <p:nvPr/>
            </p:nvSpPr>
            <p:spPr>
              <a:xfrm>
                <a:off x="7707181" y="2474090"/>
                <a:ext cx="38242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(b)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" name="文本框 12"/>
              <p:cNvSpPr txBox="1"/>
              <p:nvPr/>
            </p:nvSpPr>
            <p:spPr>
              <a:xfrm>
                <a:off x="5864675" y="2379782"/>
                <a:ext cx="38242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(1)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" name="文本框 13"/>
              <p:cNvSpPr txBox="1"/>
              <p:nvPr/>
            </p:nvSpPr>
            <p:spPr>
              <a:xfrm>
                <a:off x="5864675" y="1773888"/>
                <a:ext cx="38242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(2)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" name="文本框 14"/>
              <p:cNvSpPr txBox="1"/>
              <p:nvPr/>
            </p:nvSpPr>
            <p:spPr>
              <a:xfrm>
                <a:off x="5864675" y="1158334"/>
                <a:ext cx="38242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(3)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8" name="组合 27"/>
            <p:cNvGrpSpPr/>
            <p:nvPr/>
          </p:nvGrpSpPr>
          <p:grpSpPr>
            <a:xfrm>
              <a:off x="234448" y="3240000"/>
              <a:ext cx="4320000" cy="3240000"/>
              <a:chOff x="234448" y="3240000"/>
              <a:chExt cx="4320000" cy="3240000"/>
            </a:xfrm>
          </p:grpSpPr>
          <p:pic>
            <p:nvPicPr>
              <p:cNvPr id="4" name="图片 3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4448" y="3240000"/>
                <a:ext cx="4320000" cy="3240000"/>
              </a:xfrm>
              <a:prstGeom prst="rect">
                <a:avLst/>
              </a:prstGeom>
            </p:spPr>
          </p:pic>
          <p:sp>
            <p:nvSpPr>
              <p:cNvPr id="8" name="文本框 7"/>
              <p:cNvSpPr txBox="1"/>
              <p:nvPr/>
            </p:nvSpPr>
            <p:spPr>
              <a:xfrm>
                <a:off x="3578394" y="5714090"/>
                <a:ext cx="38242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(c)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" name="文本框 15"/>
              <p:cNvSpPr txBox="1"/>
              <p:nvPr/>
            </p:nvSpPr>
            <p:spPr>
              <a:xfrm>
                <a:off x="1435983" y="5713572"/>
                <a:ext cx="38242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(1)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" name="文本框 16"/>
              <p:cNvSpPr txBox="1"/>
              <p:nvPr/>
            </p:nvSpPr>
            <p:spPr>
              <a:xfrm>
                <a:off x="1435983" y="5101032"/>
                <a:ext cx="38242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(2)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" name="文本框 17"/>
              <p:cNvSpPr txBox="1"/>
              <p:nvPr/>
            </p:nvSpPr>
            <p:spPr>
              <a:xfrm>
                <a:off x="1435983" y="4410300"/>
                <a:ext cx="38242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(3)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7" name="组合 26"/>
            <p:cNvGrpSpPr/>
            <p:nvPr/>
          </p:nvGrpSpPr>
          <p:grpSpPr>
            <a:xfrm>
              <a:off x="4356144" y="3240000"/>
              <a:ext cx="4320000" cy="3240000"/>
              <a:chOff x="4356144" y="3240000"/>
              <a:chExt cx="4320000" cy="3240000"/>
            </a:xfrm>
          </p:grpSpPr>
          <p:pic>
            <p:nvPicPr>
              <p:cNvPr id="20" name="图片 19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56144" y="3240000"/>
                <a:ext cx="4320000" cy="3240000"/>
              </a:xfrm>
              <a:prstGeom prst="rect">
                <a:avLst/>
              </a:prstGeom>
            </p:spPr>
          </p:pic>
          <p:sp>
            <p:nvSpPr>
              <p:cNvPr id="21" name="文本框 20"/>
              <p:cNvSpPr txBox="1"/>
              <p:nvPr/>
            </p:nvSpPr>
            <p:spPr>
              <a:xfrm>
                <a:off x="7707181" y="5713632"/>
                <a:ext cx="38242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(d)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" name="文本框 23"/>
              <p:cNvSpPr txBox="1"/>
              <p:nvPr/>
            </p:nvSpPr>
            <p:spPr>
              <a:xfrm>
                <a:off x="6012315" y="5610831"/>
                <a:ext cx="38242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(1)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" name="文本框 24"/>
              <p:cNvSpPr txBox="1"/>
              <p:nvPr/>
            </p:nvSpPr>
            <p:spPr>
              <a:xfrm>
                <a:off x="6012315" y="4998291"/>
                <a:ext cx="38242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(2)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" name="文本框 25"/>
              <p:cNvSpPr txBox="1"/>
              <p:nvPr/>
            </p:nvSpPr>
            <p:spPr>
              <a:xfrm>
                <a:off x="6012315" y="4307559"/>
                <a:ext cx="38242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(3)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2387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02256" y="2511189"/>
            <a:ext cx="820230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0" dirty="0" smtClean="0"/>
              <a:t>信噪比</a:t>
            </a:r>
            <a:endParaRPr lang="zh-CN" altLang="en-US" sz="8000" dirty="0"/>
          </a:p>
        </p:txBody>
      </p:sp>
      <p:sp>
        <p:nvSpPr>
          <p:cNvPr id="3" name="右箭头 2">
            <a:hlinkClick r:id="rId2" action="ppaction://hlinksldjump"/>
          </p:cNvPr>
          <p:cNvSpPr/>
          <p:nvPr/>
        </p:nvSpPr>
        <p:spPr>
          <a:xfrm>
            <a:off x="10045700" y="5880100"/>
            <a:ext cx="990600" cy="6985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下箭头 3">
            <a:hlinkClick r:id="rId3" action="ppaction://hlinksldjump"/>
          </p:cNvPr>
          <p:cNvSpPr/>
          <p:nvPr/>
        </p:nvSpPr>
        <p:spPr>
          <a:xfrm rot="10800000">
            <a:off x="8966200" y="5511800"/>
            <a:ext cx="863600" cy="1066800"/>
          </a:xfrm>
          <a:prstGeom prst="downArrow">
            <a:avLst>
              <a:gd name="adj1" fmla="val 38235"/>
              <a:gd name="adj2" fmla="val 5000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0141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30405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1226900" y="206250"/>
            <a:ext cx="9937900" cy="5400000"/>
            <a:chOff x="1226900" y="206250"/>
            <a:chExt cx="9937900" cy="5400000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6900" y="206250"/>
              <a:ext cx="7200000" cy="5400000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24800" y="2906250"/>
              <a:ext cx="3240000" cy="2430000"/>
            </a:xfrm>
            <a:prstGeom prst="rect">
              <a:avLst/>
            </a:prstGeom>
          </p:spPr>
        </p:pic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24800" y="476250"/>
              <a:ext cx="3240000" cy="243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91638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/>
          <p:cNvGrpSpPr/>
          <p:nvPr/>
        </p:nvGrpSpPr>
        <p:grpSpPr>
          <a:xfrm>
            <a:off x="211306" y="-13705"/>
            <a:ext cx="7715392" cy="6311834"/>
            <a:chOff x="211306" y="-13705"/>
            <a:chExt cx="7715392" cy="6311834"/>
          </a:xfrm>
        </p:grpSpPr>
        <p:grpSp>
          <p:nvGrpSpPr>
            <p:cNvPr id="27" name="组合 26"/>
            <p:cNvGrpSpPr/>
            <p:nvPr/>
          </p:nvGrpSpPr>
          <p:grpSpPr>
            <a:xfrm>
              <a:off x="311314" y="0"/>
              <a:ext cx="3752686" cy="3240000"/>
              <a:chOff x="273050" y="0"/>
              <a:chExt cx="3752686" cy="3240000"/>
            </a:xfrm>
          </p:grpSpPr>
          <p:pic>
            <p:nvPicPr>
              <p:cNvPr id="5" name="图片 4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279" r="6853"/>
              <a:stretch/>
            </p:blipFill>
            <p:spPr>
              <a:xfrm>
                <a:off x="273050" y="0"/>
                <a:ext cx="3752686" cy="3240000"/>
              </a:xfrm>
              <a:prstGeom prst="rect">
                <a:avLst/>
              </a:prstGeom>
            </p:spPr>
          </p:pic>
          <p:sp>
            <p:nvSpPr>
              <p:cNvPr id="6" name="文本框 5"/>
              <p:cNvSpPr txBox="1"/>
              <p:nvPr/>
            </p:nvSpPr>
            <p:spPr>
              <a:xfrm>
                <a:off x="3340637" y="2444078"/>
                <a:ext cx="38242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(a)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" name="文本框 6"/>
              <p:cNvSpPr txBox="1"/>
              <p:nvPr/>
            </p:nvSpPr>
            <p:spPr>
              <a:xfrm>
                <a:off x="2106000" y="1949672"/>
                <a:ext cx="43820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1m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" name="文本框 7"/>
              <p:cNvSpPr txBox="1"/>
              <p:nvPr/>
            </p:nvSpPr>
            <p:spPr>
              <a:xfrm>
                <a:off x="2105998" y="1114104"/>
                <a:ext cx="43820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2</a:t>
                </a:r>
                <a:r>
                  <a:rPr lang="en-US" altLang="zh-CN" sz="1400" dirty="0" smtClean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m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" name="文本框 8"/>
              <p:cNvSpPr txBox="1"/>
              <p:nvPr/>
            </p:nvSpPr>
            <p:spPr>
              <a:xfrm>
                <a:off x="2105998" y="245480"/>
                <a:ext cx="43820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3m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" name="文本框 17"/>
              <p:cNvSpPr txBox="1"/>
              <p:nvPr/>
            </p:nvSpPr>
            <p:spPr>
              <a:xfrm>
                <a:off x="743802" y="2444079"/>
                <a:ext cx="89242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100ppm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6" name="组合 25"/>
            <p:cNvGrpSpPr/>
            <p:nvPr/>
          </p:nvGrpSpPr>
          <p:grpSpPr>
            <a:xfrm>
              <a:off x="4058622" y="-13705"/>
              <a:ext cx="3815377" cy="3240000"/>
              <a:chOff x="4254499" y="-21503"/>
              <a:chExt cx="3815377" cy="3240000"/>
            </a:xfrm>
          </p:grpSpPr>
          <p:pic>
            <p:nvPicPr>
              <p:cNvPr id="10" name="图片 9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860" r="6821"/>
              <a:stretch/>
            </p:blipFill>
            <p:spPr>
              <a:xfrm>
                <a:off x="4254499" y="-21503"/>
                <a:ext cx="3815377" cy="3240000"/>
              </a:xfrm>
              <a:prstGeom prst="rect">
                <a:avLst/>
              </a:prstGeom>
            </p:spPr>
          </p:pic>
          <p:sp>
            <p:nvSpPr>
              <p:cNvPr id="11" name="文本框 10"/>
              <p:cNvSpPr txBox="1"/>
              <p:nvPr/>
            </p:nvSpPr>
            <p:spPr>
              <a:xfrm>
                <a:off x="5909273" y="1949358"/>
                <a:ext cx="43820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1m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" name="文本框 11"/>
              <p:cNvSpPr txBox="1"/>
              <p:nvPr/>
            </p:nvSpPr>
            <p:spPr>
              <a:xfrm>
                <a:off x="5909273" y="1114104"/>
                <a:ext cx="43820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2</a:t>
                </a:r>
                <a:r>
                  <a:rPr lang="en-US" altLang="zh-CN" sz="1400" dirty="0" smtClean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m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" name="文本框 12"/>
              <p:cNvSpPr txBox="1"/>
              <p:nvPr/>
            </p:nvSpPr>
            <p:spPr>
              <a:xfrm>
                <a:off x="5909273" y="399368"/>
                <a:ext cx="43820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3m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" name="文本框 14"/>
              <p:cNvSpPr txBox="1"/>
              <p:nvPr/>
            </p:nvSpPr>
            <p:spPr>
              <a:xfrm>
                <a:off x="4842518" y="2444079"/>
                <a:ext cx="89242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1000ppm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" name="文本框 20"/>
              <p:cNvSpPr txBox="1"/>
              <p:nvPr/>
            </p:nvSpPr>
            <p:spPr>
              <a:xfrm>
                <a:off x="7320668" y="2444078"/>
                <a:ext cx="38242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(b)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5" name="组合 24"/>
            <p:cNvGrpSpPr/>
            <p:nvPr/>
          </p:nvGrpSpPr>
          <p:grpSpPr>
            <a:xfrm>
              <a:off x="211306" y="3162299"/>
              <a:ext cx="3878094" cy="3125835"/>
              <a:chOff x="199518" y="3332661"/>
              <a:chExt cx="3878094" cy="3125835"/>
            </a:xfrm>
          </p:grpSpPr>
          <p:pic>
            <p:nvPicPr>
              <p:cNvPr id="16" name="图片 15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01" t="3523" r="6628"/>
              <a:stretch/>
            </p:blipFill>
            <p:spPr>
              <a:xfrm>
                <a:off x="199518" y="3332661"/>
                <a:ext cx="3878094" cy="3125835"/>
              </a:xfrm>
              <a:prstGeom prst="rect">
                <a:avLst/>
              </a:prstGeom>
            </p:spPr>
          </p:pic>
          <p:sp>
            <p:nvSpPr>
              <p:cNvPr id="14" name="文本框 13"/>
              <p:cNvSpPr txBox="1"/>
              <p:nvPr/>
            </p:nvSpPr>
            <p:spPr>
              <a:xfrm>
                <a:off x="2236305" y="5512981"/>
                <a:ext cx="89242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200ppm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" name="文本框 16"/>
              <p:cNvSpPr txBox="1"/>
              <p:nvPr/>
            </p:nvSpPr>
            <p:spPr>
              <a:xfrm>
                <a:off x="921007" y="5685658"/>
                <a:ext cx="43820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1m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" name="文本框 18"/>
              <p:cNvSpPr txBox="1"/>
              <p:nvPr/>
            </p:nvSpPr>
            <p:spPr>
              <a:xfrm>
                <a:off x="2245276" y="4984733"/>
                <a:ext cx="89242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400ppm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" name="文本框 19"/>
              <p:cNvSpPr txBox="1"/>
              <p:nvPr/>
            </p:nvSpPr>
            <p:spPr>
              <a:xfrm>
                <a:off x="2236305" y="3498225"/>
                <a:ext cx="89242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1000ppm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" name="文本框 21"/>
              <p:cNvSpPr txBox="1"/>
              <p:nvPr/>
            </p:nvSpPr>
            <p:spPr>
              <a:xfrm>
                <a:off x="3340637" y="5675961"/>
                <a:ext cx="38242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(c)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" name="文本框 22"/>
              <p:cNvSpPr txBox="1"/>
              <p:nvPr/>
            </p:nvSpPr>
            <p:spPr>
              <a:xfrm>
                <a:off x="2245276" y="4056413"/>
                <a:ext cx="89242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800ppm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" name="文本框 23"/>
              <p:cNvSpPr txBox="1"/>
              <p:nvPr/>
            </p:nvSpPr>
            <p:spPr>
              <a:xfrm>
                <a:off x="2245276" y="4538518"/>
                <a:ext cx="89242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600ppm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pic>
          <p:nvPicPr>
            <p:cNvPr id="29" name="图片 28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75" t="5563" r="6948"/>
            <a:stretch/>
          </p:blipFill>
          <p:spPr>
            <a:xfrm>
              <a:off x="4152900" y="3256533"/>
              <a:ext cx="3773798" cy="3041596"/>
            </a:xfrm>
            <a:prstGeom prst="rect">
              <a:avLst/>
            </a:prstGeom>
          </p:spPr>
        </p:pic>
        <p:sp>
          <p:nvSpPr>
            <p:cNvPr id="30" name="文本框 29"/>
            <p:cNvSpPr txBox="1"/>
            <p:nvPr/>
          </p:nvSpPr>
          <p:spPr>
            <a:xfrm>
              <a:off x="7124791" y="5505599"/>
              <a:ext cx="38242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(d)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/>
              <p:cNvSpPr txBox="1"/>
              <p:nvPr/>
            </p:nvSpPr>
            <p:spPr>
              <a:xfrm>
                <a:off x="6614791" y="4963624"/>
                <a:ext cx="89242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1400" b="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imes New Roman" panose="02020603050405020304" pitchFamily="18" charset="0"/>
                      </a:rPr>
                      <m:t>𝑙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imes New Roman" panose="02020603050405020304" pitchFamily="18" charset="0"/>
                      </a:rPr>
                      <m:t>=</m:t>
                    </m:r>
                  </m:oMath>
                </a14:m>
                <a:r>
                  <a:rPr lang="en-US" altLang="zh-CN" sz="1400" dirty="0" smtClean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2m;</a:t>
                </a:r>
              </a:p>
              <a:p>
                <a14:m>
                  <m:oMath xmlns:m="http://schemas.openxmlformats.org/officeDocument/2006/math">
                    <m:r>
                      <a:rPr lang="zh-CN" altLang="en-US" sz="140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imes New Roman" panose="02020603050405020304" pitchFamily="18" charset="0"/>
                      </a:rPr>
                      <m:t>𝜃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imes New Roman" panose="02020603050405020304" pitchFamily="18" charset="0"/>
                      </a:rPr>
                      <m:t>=</m:t>
                    </m:r>
                  </m:oMath>
                </a14:m>
                <a:r>
                  <a:rPr lang="en-US" altLang="zh-CN" sz="1400" dirty="0" smtClean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180°</a:t>
                </a:r>
              </a:p>
            </p:txBody>
          </p:sp>
        </mc:Choice>
        <mc:Fallback xmlns="">
          <p:sp>
            <p:nvSpPr>
              <p:cNvPr id="28" name="文本框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4791" y="4963624"/>
                <a:ext cx="892426" cy="523220"/>
              </a:xfrm>
              <a:prstGeom prst="rect">
                <a:avLst/>
              </a:prstGeom>
              <a:blipFill rotWithShape="0">
                <a:blip r:embed="rId6"/>
                <a:stretch>
                  <a:fillRect t="-2326" b="-1162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2" name="图片 3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9799" y="831794"/>
            <a:ext cx="1800000" cy="1350000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12" y="746881"/>
            <a:ext cx="1800000" cy="135000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12" y="3856111"/>
            <a:ext cx="1800000" cy="1350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0846" y="1094078"/>
            <a:ext cx="1800000" cy="1350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6077" y="3411978"/>
            <a:ext cx="1800000" cy="13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197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2000" y="5262087"/>
            <a:ext cx="1800000" cy="1350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592699" y="2026181"/>
            <a:ext cx="16965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SNR</a:t>
            </a:r>
            <a:r>
              <a:rPr lang="zh-CN" altLang="en-US" dirty="0" smtClean="0"/>
              <a:t>变化</a:t>
            </a:r>
            <a:endParaRPr lang="en-US" altLang="zh-CN" dirty="0" smtClean="0"/>
          </a:p>
          <a:p>
            <a:r>
              <a:rPr lang="en-US" altLang="zh-CN" dirty="0" smtClean="0"/>
              <a:t>1m</a:t>
            </a:r>
          </a:p>
          <a:p>
            <a:r>
              <a:rPr lang="en-US" altLang="zh-CN" dirty="0" smtClean="0"/>
              <a:t>180</a:t>
            </a:r>
            <a:r>
              <a:rPr lang="zh-CN" altLang="en-US" dirty="0" smtClean="0"/>
              <a:t>度</a:t>
            </a:r>
            <a:endParaRPr lang="en-US" altLang="zh-CN" dirty="0" smtClean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531" y="487596"/>
            <a:ext cx="4320000" cy="3240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9098" y="487596"/>
            <a:ext cx="4320000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78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8799" y="1622673"/>
            <a:ext cx="3600000" cy="2764706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5000" y="1648073"/>
            <a:ext cx="3600000" cy="2764706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618399" y="2009502"/>
            <a:ext cx="3824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(a)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943880" y="2009502"/>
            <a:ext cx="3824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(b)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206706" y="2009501"/>
            <a:ext cx="3824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(c)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000825" y="4079602"/>
            <a:ext cx="19869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Gas Concentration /ppm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227026" y="4079601"/>
            <a:ext cx="19869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Gas Concentration /ppm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8481225" y="4079601"/>
            <a:ext cx="19869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Gas Concentration /ppm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 rot="16200000">
            <a:off x="305721" y="2487672"/>
            <a:ext cx="19869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Absorption /a.u.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 rot="16200000">
            <a:off x="3597289" y="2487671"/>
            <a:ext cx="19869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Absorption /a.u.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 rot="16200000">
            <a:off x="6834902" y="2487671"/>
            <a:ext cx="19869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Absorption /a.u.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" name="Group 4"/>
          <p:cNvGrpSpPr>
            <a:grpSpLocks noChangeAspect="1"/>
          </p:cNvGrpSpPr>
          <p:nvPr/>
        </p:nvGrpSpPr>
        <p:grpSpPr bwMode="auto">
          <a:xfrm>
            <a:off x="1193800" y="1647825"/>
            <a:ext cx="3600450" cy="2765425"/>
            <a:chOff x="752" y="1038"/>
            <a:chExt cx="2268" cy="1742"/>
          </a:xfrm>
        </p:grpSpPr>
        <p:sp>
          <p:nvSpPr>
            <p:cNvPr id="3" name="AutoShape 3"/>
            <p:cNvSpPr>
              <a:spLocks noChangeAspect="1" noChangeArrowheads="1" noTextEdit="1"/>
            </p:cNvSpPr>
            <p:nvPr/>
          </p:nvSpPr>
          <p:spPr bwMode="auto">
            <a:xfrm>
              <a:off x="752" y="1038"/>
              <a:ext cx="2268" cy="17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4" name="Group 205"/>
            <p:cNvGrpSpPr>
              <a:grpSpLocks/>
            </p:cNvGrpSpPr>
            <p:nvPr/>
          </p:nvGrpSpPr>
          <p:grpSpPr bwMode="auto">
            <a:xfrm>
              <a:off x="848" y="1164"/>
              <a:ext cx="2071" cy="1518"/>
              <a:chOff x="848" y="1164"/>
              <a:chExt cx="2071" cy="1518"/>
            </a:xfrm>
          </p:grpSpPr>
          <p:sp>
            <p:nvSpPr>
              <p:cNvPr id="93" name="Line 5"/>
              <p:cNvSpPr>
                <a:spLocks noChangeShapeType="1"/>
              </p:cNvSpPr>
              <p:nvPr/>
            </p:nvSpPr>
            <p:spPr bwMode="auto">
              <a:xfrm flipV="1">
                <a:off x="1408" y="2523"/>
                <a:ext cx="0" cy="2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4" name="Line 6"/>
              <p:cNvSpPr>
                <a:spLocks noChangeShapeType="1"/>
              </p:cNvSpPr>
              <p:nvPr/>
            </p:nvSpPr>
            <p:spPr bwMode="auto">
              <a:xfrm flipV="1">
                <a:off x="2326" y="2523"/>
                <a:ext cx="0" cy="2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5" name="Line 7"/>
              <p:cNvSpPr>
                <a:spLocks noChangeShapeType="1"/>
              </p:cNvSpPr>
              <p:nvPr/>
            </p:nvSpPr>
            <p:spPr bwMode="auto">
              <a:xfrm flipV="1">
                <a:off x="949" y="2504"/>
                <a:ext cx="0" cy="39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6" name="Rectangle 8"/>
              <p:cNvSpPr>
                <a:spLocks noChangeArrowheads="1"/>
              </p:cNvSpPr>
              <p:nvPr/>
            </p:nvSpPr>
            <p:spPr bwMode="auto">
              <a:xfrm>
                <a:off x="899" y="2528"/>
                <a:ext cx="100" cy="1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4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0</a:t>
                </a: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97" name="Line 9"/>
              <p:cNvSpPr>
                <a:spLocks noChangeShapeType="1"/>
              </p:cNvSpPr>
              <p:nvPr/>
            </p:nvSpPr>
            <p:spPr bwMode="auto">
              <a:xfrm flipV="1">
                <a:off x="1867" y="2504"/>
                <a:ext cx="0" cy="39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8" name="Rectangle 10"/>
              <p:cNvSpPr>
                <a:spLocks noChangeArrowheads="1"/>
              </p:cNvSpPr>
              <p:nvPr/>
            </p:nvSpPr>
            <p:spPr bwMode="auto">
              <a:xfrm>
                <a:off x="1733" y="2528"/>
                <a:ext cx="268" cy="1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400" b="0" i="0" u="none" strike="noStrike" cap="none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1000</a:t>
                </a:r>
                <a:endParaRPr kumimoji="0" lang="zh-CN" altLang="zh-CN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99" name="Line 11"/>
              <p:cNvSpPr>
                <a:spLocks noChangeShapeType="1"/>
              </p:cNvSpPr>
              <p:nvPr/>
            </p:nvSpPr>
            <p:spPr bwMode="auto">
              <a:xfrm flipV="1">
                <a:off x="2785" y="2504"/>
                <a:ext cx="0" cy="39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0" name="Rectangle 12"/>
              <p:cNvSpPr>
                <a:spLocks noChangeArrowheads="1"/>
              </p:cNvSpPr>
              <p:nvPr/>
            </p:nvSpPr>
            <p:spPr bwMode="auto">
              <a:xfrm>
                <a:off x="2651" y="2528"/>
                <a:ext cx="268" cy="1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4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2000</a:t>
                </a: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01" name="Line 13"/>
              <p:cNvSpPr>
                <a:spLocks noChangeShapeType="1"/>
              </p:cNvSpPr>
              <p:nvPr/>
            </p:nvSpPr>
            <p:spPr bwMode="auto">
              <a:xfrm>
                <a:off x="949" y="2434"/>
                <a:ext cx="20" cy="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2" name="Line 14"/>
              <p:cNvSpPr>
                <a:spLocks noChangeShapeType="1"/>
              </p:cNvSpPr>
              <p:nvPr/>
            </p:nvSpPr>
            <p:spPr bwMode="auto">
              <a:xfrm>
                <a:off x="949" y="2216"/>
                <a:ext cx="20" cy="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3" name="Line 15"/>
              <p:cNvSpPr>
                <a:spLocks noChangeShapeType="1"/>
              </p:cNvSpPr>
              <p:nvPr/>
            </p:nvSpPr>
            <p:spPr bwMode="auto">
              <a:xfrm>
                <a:off x="949" y="1998"/>
                <a:ext cx="20" cy="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4" name="Line 16"/>
              <p:cNvSpPr>
                <a:spLocks noChangeShapeType="1"/>
              </p:cNvSpPr>
              <p:nvPr/>
            </p:nvSpPr>
            <p:spPr bwMode="auto">
              <a:xfrm>
                <a:off x="949" y="1780"/>
                <a:ext cx="20" cy="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5" name="Line 17"/>
              <p:cNvSpPr>
                <a:spLocks noChangeShapeType="1"/>
              </p:cNvSpPr>
              <p:nvPr/>
            </p:nvSpPr>
            <p:spPr bwMode="auto">
              <a:xfrm>
                <a:off x="949" y="1561"/>
                <a:ext cx="20" cy="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6" name="Line 18"/>
              <p:cNvSpPr>
                <a:spLocks noChangeShapeType="1"/>
              </p:cNvSpPr>
              <p:nvPr/>
            </p:nvSpPr>
            <p:spPr bwMode="auto">
              <a:xfrm>
                <a:off x="949" y="1343"/>
                <a:ext cx="20" cy="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7" name="Line 19"/>
              <p:cNvSpPr>
                <a:spLocks noChangeShapeType="1"/>
              </p:cNvSpPr>
              <p:nvPr/>
            </p:nvSpPr>
            <p:spPr bwMode="auto">
              <a:xfrm>
                <a:off x="949" y="2543"/>
                <a:ext cx="39" cy="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8" name="Rectangle 20"/>
              <p:cNvSpPr>
                <a:spLocks noChangeArrowheads="1"/>
              </p:cNvSpPr>
              <p:nvPr/>
            </p:nvSpPr>
            <p:spPr bwMode="auto">
              <a:xfrm>
                <a:off x="848" y="2472"/>
                <a:ext cx="101" cy="1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4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0</a:t>
                </a: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09" name="Line 21"/>
              <p:cNvSpPr>
                <a:spLocks noChangeShapeType="1"/>
              </p:cNvSpPr>
              <p:nvPr/>
            </p:nvSpPr>
            <p:spPr bwMode="auto">
              <a:xfrm>
                <a:off x="949" y="2325"/>
                <a:ext cx="39" cy="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0" name="Rectangle 22"/>
              <p:cNvSpPr>
                <a:spLocks noChangeArrowheads="1"/>
              </p:cNvSpPr>
              <p:nvPr/>
            </p:nvSpPr>
            <p:spPr bwMode="auto">
              <a:xfrm>
                <a:off x="848" y="2254"/>
                <a:ext cx="101" cy="1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4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1</a:t>
                </a: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11" name="Line 23"/>
              <p:cNvSpPr>
                <a:spLocks noChangeShapeType="1"/>
              </p:cNvSpPr>
              <p:nvPr/>
            </p:nvSpPr>
            <p:spPr bwMode="auto">
              <a:xfrm>
                <a:off x="949" y="2107"/>
                <a:ext cx="39" cy="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2" name="Rectangle 24"/>
              <p:cNvSpPr>
                <a:spLocks noChangeArrowheads="1"/>
              </p:cNvSpPr>
              <p:nvPr/>
            </p:nvSpPr>
            <p:spPr bwMode="auto">
              <a:xfrm>
                <a:off x="848" y="2036"/>
                <a:ext cx="101" cy="1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4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2</a:t>
                </a: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13" name="Line 25"/>
              <p:cNvSpPr>
                <a:spLocks noChangeShapeType="1"/>
              </p:cNvSpPr>
              <p:nvPr/>
            </p:nvSpPr>
            <p:spPr bwMode="auto">
              <a:xfrm>
                <a:off x="949" y="1889"/>
                <a:ext cx="39" cy="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4" name="Rectangle 26"/>
              <p:cNvSpPr>
                <a:spLocks noChangeArrowheads="1"/>
              </p:cNvSpPr>
              <p:nvPr/>
            </p:nvSpPr>
            <p:spPr bwMode="auto">
              <a:xfrm>
                <a:off x="848" y="1818"/>
                <a:ext cx="101" cy="1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4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3</a:t>
                </a: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15" name="Line 27"/>
              <p:cNvSpPr>
                <a:spLocks noChangeShapeType="1"/>
              </p:cNvSpPr>
              <p:nvPr/>
            </p:nvSpPr>
            <p:spPr bwMode="auto">
              <a:xfrm>
                <a:off x="949" y="1670"/>
                <a:ext cx="39" cy="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6" name="Rectangle 28"/>
              <p:cNvSpPr>
                <a:spLocks noChangeArrowheads="1"/>
              </p:cNvSpPr>
              <p:nvPr/>
            </p:nvSpPr>
            <p:spPr bwMode="auto">
              <a:xfrm>
                <a:off x="848" y="1600"/>
                <a:ext cx="101" cy="1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4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4</a:t>
                </a: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17" name="Line 29"/>
              <p:cNvSpPr>
                <a:spLocks noChangeShapeType="1"/>
              </p:cNvSpPr>
              <p:nvPr/>
            </p:nvSpPr>
            <p:spPr bwMode="auto">
              <a:xfrm>
                <a:off x="949" y="1452"/>
                <a:ext cx="39" cy="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8" name="Rectangle 30"/>
              <p:cNvSpPr>
                <a:spLocks noChangeArrowheads="1"/>
              </p:cNvSpPr>
              <p:nvPr/>
            </p:nvSpPr>
            <p:spPr bwMode="auto">
              <a:xfrm>
                <a:off x="848" y="1382"/>
                <a:ext cx="101" cy="1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4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5</a:t>
                </a: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19" name="Line 31"/>
              <p:cNvSpPr>
                <a:spLocks noChangeShapeType="1"/>
              </p:cNvSpPr>
              <p:nvPr/>
            </p:nvSpPr>
            <p:spPr bwMode="auto">
              <a:xfrm>
                <a:off x="949" y="1234"/>
                <a:ext cx="39" cy="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0" name="Rectangle 32"/>
              <p:cNvSpPr>
                <a:spLocks noChangeArrowheads="1"/>
              </p:cNvSpPr>
              <p:nvPr/>
            </p:nvSpPr>
            <p:spPr bwMode="auto">
              <a:xfrm>
                <a:off x="848" y="1164"/>
                <a:ext cx="101" cy="1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4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6</a:t>
                </a: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21" name="Line 33"/>
              <p:cNvSpPr>
                <a:spLocks noChangeShapeType="1"/>
              </p:cNvSpPr>
              <p:nvPr/>
            </p:nvSpPr>
            <p:spPr bwMode="auto">
              <a:xfrm>
                <a:off x="1408" y="1234"/>
                <a:ext cx="0" cy="2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2" name="Line 34"/>
              <p:cNvSpPr>
                <a:spLocks noChangeShapeType="1"/>
              </p:cNvSpPr>
              <p:nvPr/>
            </p:nvSpPr>
            <p:spPr bwMode="auto">
              <a:xfrm>
                <a:off x="2326" y="1234"/>
                <a:ext cx="0" cy="2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3" name="Line 35"/>
              <p:cNvSpPr>
                <a:spLocks noChangeShapeType="1"/>
              </p:cNvSpPr>
              <p:nvPr/>
            </p:nvSpPr>
            <p:spPr bwMode="auto">
              <a:xfrm>
                <a:off x="949" y="1234"/>
                <a:ext cx="0" cy="4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4" name="Line 36"/>
              <p:cNvSpPr>
                <a:spLocks noChangeShapeType="1"/>
              </p:cNvSpPr>
              <p:nvPr/>
            </p:nvSpPr>
            <p:spPr bwMode="auto">
              <a:xfrm>
                <a:off x="1867" y="1234"/>
                <a:ext cx="0" cy="4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5" name="Line 37"/>
              <p:cNvSpPr>
                <a:spLocks noChangeShapeType="1"/>
              </p:cNvSpPr>
              <p:nvPr/>
            </p:nvSpPr>
            <p:spPr bwMode="auto">
              <a:xfrm>
                <a:off x="2785" y="1234"/>
                <a:ext cx="0" cy="4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6" name="Line 38"/>
              <p:cNvSpPr>
                <a:spLocks noChangeShapeType="1"/>
              </p:cNvSpPr>
              <p:nvPr/>
            </p:nvSpPr>
            <p:spPr bwMode="auto">
              <a:xfrm flipH="1">
                <a:off x="2766" y="2434"/>
                <a:ext cx="19" cy="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7" name="Line 39"/>
              <p:cNvSpPr>
                <a:spLocks noChangeShapeType="1"/>
              </p:cNvSpPr>
              <p:nvPr/>
            </p:nvSpPr>
            <p:spPr bwMode="auto">
              <a:xfrm flipH="1">
                <a:off x="2766" y="2216"/>
                <a:ext cx="19" cy="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8" name="Line 40"/>
              <p:cNvSpPr>
                <a:spLocks noChangeShapeType="1"/>
              </p:cNvSpPr>
              <p:nvPr/>
            </p:nvSpPr>
            <p:spPr bwMode="auto">
              <a:xfrm flipH="1">
                <a:off x="2766" y="1998"/>
                <a:ext cx="19" cy="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9" name="Line 41"/>
              <p:cNvSpPr>
                <a:spLocks noChangeShapeType="1"/>
              </p:cNvSpPr>
              <p:nvPr/>
            </p:nvSpPr>
            <p:spPr bwMode="auto">
              <a:xfrm flipH="1">
                <a:off x="2766" y="1780"/>
                <a:ext cx="19" cy="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0" name="Line 42"/>
              <p:cNvSpPr>
                <a:spLocks noChangeShapeType="1"/>
              </p:cNvSpPr>
              <p:nvPr/>
            </p:nvSpPr>
            <p:spPr bwMode="auto">
              <a:xfrm flipH="1">
                <a:off x="2766" y="1561"/>
                <a:ext cx="19" cy="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1" name="Line 43"/>
              <p:cNvSpPr>
                <a:spLocks noChangeShapeType="1"/>
              </p:cNvSpPr>
              <p:nvPr/>
            </p:nvSpPr>
            <p:spPr bwMode="auto">
              <a:xfrm flipH="1">
                <a:off x="2766" y="1343"/>
                <a:ext cx="19" cy="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2" name="Line 44"/>
              <p:cNvSpPr>
                <a:spLocks noChangeShapeType="1"/>
              </p:cNvSpPr>
              <p:nvPr/>
            </p:nvSpPr>
            <p:spPr bwMode="auto">
              <a:xfrm flipH="1">
                <a:off x="2746" y="2543"/>
                <a:ext cx="39" cy="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3" name="Line 45"/>
              <p:cNvSpPr>
                <a:spLocks noChangeShapeType="1"/>
              </p:cNvSpPr>
              <p:nvPr/>
            </p:nvSpPr>
            <p:spPr bwMode="auto">
              <a:xfrm flipH="1">
                <a:off x="2746" y="2325"/>
                <a:ext cx="39" cy="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4" name="Line 46"/>
              <p:cNvSpPr>
                <a:spLocks noChangeShapeType="1"/>
              </p:cNvSpPr>
              <p:nvPr/>
            </p:nvSpPr>
            <p:spPr bwMode="auto">
              <a:xfrm flipH="1">
                <a:off x="2746" y="2107"/>
                <a:ext cx="39" cy="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5" name="Line 47"/>
              <p:cNvSpPr>
                <a:spLocks noChangeShapeType="1"/>
              </p:cNvSpPr>
              <p:nvPr/>
            </p:nvSpPr>
            <p:spPr bwMode="auto">
              <a:xfrm flipH="1">
                <a:off x="2746" y="1889"/>
                <a:ext cx="39" cy="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6" name="Line 48"/>
              <p:cNvSpPr>
                <a:spLocks noChangeShapeType="1"/>
              </p:cNvSpPr>
              <p:nvPr/>
            </p:nvSpPr>
            <p:spPr bwMode="auto">
              <a:xfrm flipH="1">
                <a:off x="2746" y="1670"/>
                <a:ext cx="39" cy="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7" name="Line 49"/>
              <p:cNvSpPr>
                <a:spLocks noChangeShapeType="1"/>
              </p:cNvSpPr>
              <p:nvPr/>
            </p:nvSpPr>
            <p:spPr bwMode="auto">
              <a:xfrm flipH="1">
                <a:off x="2746" y="1452"/>
                <a:ext cx="39" cy="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8" name="Line 50"/>
              <p:cNvSpPr>
                <a:spLocks noChangeShapeType="1"/>
              </p:cNvSpPr>
              <p:nvPr/>
            </p:nvSpPr>
            <p:spPr bwMode="auto">
              <a:xfrm flipH="1">
                <a:off x="2746" y="1234"/>
                <a:ext cx="39" cy="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9" name="Line 51"/>
              <p:cNvSpPr>
                <a:spLocks noChangeShapeType="1"/>
              </p:cNvSpPr>
              <p:nvPr/>
            </p:nvSpPr>
            <p:spPr bwMode="auto">
              <a:xfrm>
                <a:off x="949" y="2543"/>
                <a:ext cx="1836" cy="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0" name="Line 52"/>
              <p:cNvSpPr>
                <a:spLocks noChangeShapeType="1"/>
              </p:cNvSpPr>
              <p:nvPr/>
            </p:nvSpPr>
            <p:spPr bwMode="auto">
              <a:xfrm>
                <a:off x="949" y="1234"/>
                <a:ext cx="0" cy="1309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1" name="Line 53"/>
              <p:cNvSpPr>
                <a:spLocks noChangeShapeType="1"/>
              </p:cNvSpPr>
              <p:nvPr/>
            </p:nvSpPr>
            <p:spPr bwMode="auto">
              <a:xfrm>
                <a:off x="949" y="1234"/>
                <a:ext cx="1836" cy="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2" name="Line 54"/>
              <p:cNvSpPr>
                <a:spLocks noChangeShapeType="1"/>
              </p:cNvSpPr>
              <p:nvPr/>
            </p:nvSpPr>
            <p:spPr bwMode="auto">
              <a:xfrm>
                <a:off x="2785" y="1234"/>
                <a:ext cx="0" cy="1309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3" name="Freeform 55"/>
              <p:cNvSpPr>
                <a:spLocks/>
              </p:cNvSpPr>
              <p:nvPr/>
            </p:nvSpPr>
            <p:spPr bwMode="auto">
              <a:xfrm>
                <a:off x="949" y="1308"/>
                <a:ext cx="1836" cy="1235"/>
              </a:xfrm>
              <a:custGeom>
                <a:avLst/>
                <a:gdLst>
                  <a:gd name="T0" fmla="*/ 0 w 14000"/>
                  <a:gd name="T1" fmla="*/ 9439 h 9439"/>
                  <a:gd name="T2" fmla="*/ 700 w 14000"/>
                  <a:gd name="T3" fmla="*/ 8494 h 9439"/>
                  <a:gd name="T4" fmla="*/ 1050 w 14000"/>
                  <a:gd name="T5" fmla="*/ 8273 h 9439"/>
                  <a:gd name="T6" fmla="*/ 1400 w 14000"/>
                  <a:gd name="T7" fmla="*/ 7847 h 9439"/>
                  <a:gd name="T8" fmla="*/ 1750 w 14000"/>
                  <a:gd name="T9" fmla="*/ 7583 h 9439"/>
                  <a:gd name="T10" fmla="*/ 2100 w 14000"/>
                  <a:gd name="T11" fmla="*/ 7166 h 9439"/>
                  <a:gd name="T12" fmla="*/ 2450 w 14000"/>
                  <a:gd name="T13" fmla="*/ 6927 h 9439"/>
                  <a:gd name="T14" fmla="*/ 3500 w 14000"/>
                  <a:gd name="T15" fmla="*/ 5784 h 9439"/>
                  <a:gd name="T16" fmla="*/ 7000 w 14000"/>
                  <a:gd name="T17" fmla="*/ 3523 h 9439"/>
                  <a:gd name="T18" fmla="*/ 14000 w 14000"/>
                  <a:gd name="T19" fmla="*/ 0 h 9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4000" h="9439">
                    <a:moveTo>
                      <a:pt x="0" y="9439"/>
                    </a:moveTo>
                    <a:lnTo>
                      <a:pt x="700" y="8494"/>
                    </a:lnTo>
                    <a:lnTo>
                      <a:pt x="1050" y="8273"/>
                    </a:lnTo>
                    <a:lnTo>
                      <a:pt x="1400" y="7847"/>
                    </a:lnTo>
                    <a:lnTo>
                      <a:pt x="1750" y="7583"/>
                    </a:lnTo>
                    <a:lnTo>
                      <a:pt x="2100" y="7166"/>
                    </a:lnTo>
                    <a:lnTo>
                      <a:pt x="2450" y="6927"/>
                    </a:lnTo>
                    <a:lnTo>
                      <a:pt x="3500" y="5784"/>
                    </a:lnTo>
                    <a:lnTo>
                      <a:pt x="7000" y="3523"/>
                    </a:lnTo>
                    <a:lnTo>
                      <a:pt x="14000" y="0"/>
                    </a:lnTo>
                  </a:path>
                </a:pathLst>
              </a:cu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4" name="Oval 56"/>
              <p:cNvSpPr>
                <a:spLocks noChangeArrowheads="1"/>
              </p:cNvSpPr>
              <p:nvPr/>
            </p:nvSpPr>
            <p:spPr bwMode="auto">
              <a:xfrm>
                <a:off x="929" y="2523"/>
                <a:ext cx="36" cy="36"/>
              </a:xfrm>
              <a:prstGeom prst="ellipse">
                <a:avLst/>
              </a:prstGeom>
              <a:solidFill>
                <a:srgbClr val="FFFFFF"/>
              </a:solidFill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5" name="Oval 57"/>
              <p:cNvSpPr>
                <a:spLocks noChangeArrowheads="1"/>
              </p:cNvSpPr>
              <p:nvPr/>
            </p:nvSpPr>
            <p:spPr bwMode="auto">
              <a:xfrm>
                <a:off x="1021" y="2400"/>
                <a:ext cx="36" cy="35"/>
              </a:xfrm>
              <a:prstGeom prst="ellipse">
                <a:avLst/>
              </a:prstGeom>
              <a:solidFill>
                <a:srgbClr val="FFFFFF"/>
              </a:solidFill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6" name="Oval 58"/>
              <p:cNvSpPr>
                <a:spLocks noChangeArrowheads="1"/>
              </p:cNvSpPr>
              <p:nvPr/>
            </p:nvSpPr>
            <p:spPr bwMode="auto">
              <a:xfrm>
                <a:off x="1067" y="2371"/>
                <a:ext cx="35" cy="35"/>
              </a:xfrm>
              <a:prstGeom prst="ellipse">
                <a:avLst/>
              </a:prstGeom>
              <a:solidFill>
                <a:srgbClr val="FFFFFF"/>
              </a:solidFill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7" name="Oval 59"/>
              <p:cNvSpPr>
                <a:spLocks noChangeArrowheads="1"/>
              </p:cNvSpPr>
              <p:nvPr/>
            </p:nvSpPr>
            <p:spPr bwMode="auto">
              <a:xfrm>
                <a:off x="1113" y="2315"/>
                <a:ext cx="35" cy="36"/>
              </a:xfrm>
              <a:prstGeom prst="ellipse">
                <a:avLst/>
              </a:prstGeom>
              <a:solidFill>
                <a:srgbClr val="FFFFFF"/>
              </a:solidFill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8" name="Oval 60"/>
              <p:cNvSpPr>
                <a:spLocks noChangeArrowheads="1"/>
              </p:cNvSpPr>
              <p:nvPr/>
            </p:nvSpPr>
            <p:spPr bwMode="auto">
              <a:xfrm>
                <a:off x="1159" y="2281"/>
                <a:ext cx="35" cy="35"/>
              </a:xfrm>
              <a:prstGeom prst="ellipse">
                <a:avLst/>
              </a:prstGeom>
              <a:solidFill>
                <a:srgbClr val="FFFFFF"/>
              </a:solidFill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9" name="Oval 61"/>
              <p:cNvSpPr>
                <a:spLocks noChangeArrowheads="1"/>
              </p:cNvSpPr>
              <p:nvPr/>
            </p:nvSpPr>
            <p:spPr bwMode="auto">
              <a:xfrm>
                <a:off x="1205" y="2226"/>
                <a:ext cx="35" cy="35"/>
              </a:xfrm>
              <a:prstGeom prst="ellipse">
                <a:avLst/>
              </a:prstGeom>
              <a:solidFill>
                <a:srgbClr val="FFFFFF"/>
              </a:solidFill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0" name="Oval 62"/>
              <p:cNvSpPr>
                <a:spLocks noChangeArrowheads="1"/>
              </p:cNvSpPr>
              <p:nvPr/>
            </p:nvSpPr>
            <p:spPr bwMode="auto">
              <a:xfrm>
                <a:off x="1250" y="2194"/>
                <a:ext cx="36" cy="36"/>
              </a:xfrm>
              <a:prstGeom prst="ellipse">
                <a:avLst/>
              </a:prstGeom>
              <a:solidFill>
                <a:srgbClr val="FFFFFF"/>
              </a:solidFill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1" name="Oval 63"/>
              <p:cNvSpPr>
                <a:spLocks noChangeArrowheads="1"/>
              </p:cNvSpPr>
              <p:nvPr/>
            </p:nvSpPr>
            <p:spPr bwMode="auto">
              <a:xfrm>
                <a:off x="1388" y="2045"/>
                <a:ext cx="36" cy="36"/>
              </a:xfrm>
              <a:prstGeom prst="ellipse">
                <a:avLst/>
              </a:prstGeom>
              <a:solidFill>
                <a:srgbClr val="FFFFFF"/>
              </a:solidFill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2" name="Oval 64"/>
              <p:cNvSpPr>
                <a:spLocks noChangeArrowheads="1"/>
              </p:cNvSpPr>
              <p:nvPr/>
            </p:nvSpPr>
            <p:spPr bwMode="auto">
              <a:xfrm>
                <a:off x="1847" y="1749"/>
                <a:ext cx="36" cy="36"/>
              </a:xfrm>
              <a:prstGeom prst="ellipse">
                <a:avLst/>
              </a:prstGeom>
              <a:solidFill>
                <a:srgbClr val="FFFFFF"/>
              </a:solidFill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3" name="Oval 65"/>
              <p:cNvSpPr>
                <a:spLocks noChangeArrowheads="1"/>
              </p:cNvSpPr>
              <p:nvPr/>
            </p:nvSpPr>
            <p:spPr bwMode="auto">
              <a:xfrm>
                <a:off x="2766" y="1288"/>
                <a:ext cx="35" cy="36"/>
              </a:xfrm>
              <a:prstGeom prst="ellipse">
                <a:avLst/>
              </a:prstGeom>
              <a:solidFill>
                <a:srgbClr val="FFFFFF"/>
              </a:solidFill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4" name="Line 66"/>
              <p:cNvSpPr>
                <a:spLocks noChangeShapeType="1"/>
              </p:cNvSpPr>
              <p:nvPr/>
            </p:nvSpPr>
            <p:spPr bwMode="auto">
              <a:xfrm flipV="1">
                <a:off x="949" y="2530"/>
                <a:ext cx="15" cy="13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5" name="Line 67"/>
              <p:cNvSpPr>
                <a:spLocks noChangeShapeType="1"/>
              </p:cNvSpPr>
              <p:nvPr/>
            </p:nvSpPr>
            <p:spPr bwMode="auto">
              <a:xfrm flipV="1">
                <a:off x="969" y="2522"/>
                <a:ext cx="4" cy="4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6" name="Line 68"/>
              <p:cNvSpPr>
                <a:spLocks noChangeShapeType="1"/>
              </p:cNvSpPr>
              <p:nvPr/>
            </p:nvSpPr>
            <p:spPr bwMode="auto">
              <a:xfrm flipV="1">
                <a:off x="979" y="2505"/>
                <a:ext cx="15" cy="13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7" name="Line 69"/>
              <p:cNvSpPr>
                <a:spLocks noChangeShapeType="1"/>
              </p:cNvSpPr>
              <p:nvPr/>
            </p:nvSpPr>
            <p:spPr bwMode="auto">
              <a:xfrm flipV="1">
                <a:off x="999" y="2497"/>
                <a:ext cx="4" cy="3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8" name="Line 70"/>
              <p:cNvSpPr>
                <a:spLocks noChangeShapeType="1"/>
              </p:cNvSpPr>
              <p:nvPr/>
            </p:nvSpPr>
            <p:spPr bwMode="auto">
              <a:xfrm flipV="1">
                <a:off x="1009" y="2480"/>
                <a:ext cx="15" cy="12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9" name="Line 71"/>
              <p:cNvSpPr>
                <a:spLocks noChangeShapeType="1"/>
              </p:cNvSpPr>
              <p:nvPr/>
            </p:nvSpPr>
            <p:spPr bwMode="auto">
              <a:xfrm flipV="1">
                <a:off x="1030" y="2472"/>
                <a:ext cx="4" cy="3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0" name="Line 72"/>
              <p:cNvSpPr>
                <a:spLocks noChangeShapeType="1"/>
              </p:cNvSpPr>
              <p:nvPr/>
            </p:nvSpPr>
            <p:spPr bwMode="auto">
              <a:xfrm flipV="1">
                <a:off x="1039" y="2466"/>
                <a:ext cx="2" cy="1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1" name="Line 73"/>
              <p:cNvSpPr>
                <a:spLocks noChangeShapeType="1"/>
              </p:cNvSpPr>
              <p:nvPr/>
            </p:nvSpPr>
            <p:spPr bwMode="auto">
              <a:xfrm flipV="1">
                <a:off x="1041" y="2451"/>
                <a:ext cx="9" cy="15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2" name="Line 74"/>
              <p:cNvSpPr>
                <a:spLocks noChangeShapeType="1"/>
              </p:cNvSpPr>
              <p:nvPr/>
            </p:nvSpPr>
            <p:spPr bwMode="auto">
              <a:xfrm flipV="1">
                <a:off x="1054" y="2440"/>
                <a:ext cx="3" cy="5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3" name="Line 75"/>
              <p:cNvSpPr>
                <a:spLocks noChangeShapeType="1"/>
              </p:cNvSpPr>
              <p:nvPr/>
            </p:nvSpPr>
            <p:spPr bwMode="auto">
              <a:xfrm flipV="1">
                <a:off x="1060" y="2417"/>
                <a:ext cx="11" cy="17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4" name="Line 76"/>
              <p:cNvSpPr>
                <a:spLocks noChangeShapeType="1"/>
              </p:cNvSpPr>
              <p:nvPr/>
            </p:nvSpPr>
            <p:spPr bwMode="auto">
              <a:xfrm flipV="1">
                <a:off x="1075" y="2407"/>
                <a:ext cx="2" cy="4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5" name="Line 77"/>
              <p:cNvSpPr>
                <a:spLocks noChangeShapeType="1"/>
              </p:cNvSpPr>
              <p:nvPr/>
            </p:nvSpPr>
            <p:spPr bwMode="auto">
              <a:xfrm flipV="1">
                <a:off x="1081" y="2392"/>
                <a:ext cx="6" cy="9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6" name="Line 78"/>
              <p:cNvSpPr>
                <a:spLocks noChangeShapeType="1"/>
              </p:cNvSpPr>
              <p:nvPr/>
            </p:nvSpPr>
            <p:spPr bwMode="auto">
              <a:xfrm flipV="1">
                <a:off x="1087" y="2389"/>
                <a:ext cx="8" cy="3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7" name="Line 79"/>
              <p:cNvSpPr>
                <a:spLocks noChangeShapeType="1"/>
              </p:cNvSpPr>
              <p:nvPr/>
            </p:nvSpPr>
            <p:spPr bwMode="auto">
              <a:xfrm flipV="1">
                <a:off x="1102" y="2384"/>
                <a:ext cx="5" cy="2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8" name="Line 80"/>
              <p:cNvSpPr>
                <a:spLocks noChangeShapeType="1"/>
              </p:cNvSpPr>
              <p:nvPr/>
            </p:nvSpPr>
            <p:spPr bwMode="auto">
              <a:xfrm flipV="1">
                <a:off x="1114" y="2374"/>
                <a:ext cx="18" cy="7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9" name="Line 81"/>
              <p:cNvSpPr>
                <a:spLocks noChangeShapeType="1"/>
              </p:cNvSpPr>
              <p:nvPr/>
            </p:nvSpPr>
            <p:spPr bwMode="auto">
              <a:xfrm flipV="1">
                <a:off x="1137" y="2366"/>
                <a:ext cx="4" cy="3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0" name="Line 82"/>
              <p:cNvSpPr>
                <a:spLocks noChangeShapeType="1"/>
              </p:cNvSpPr>
              <p:nvPr/>
            </p:nvSpPr>
            <p:spPr bwMode="auto">
              <a:xfrm flipV="1">
                <a:off x="1147" y="2348"/>
                <a:ext cx="14" cy="13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1" name="Line 83"/>
              <p:cNvSpPr>
                <a:spLocks noChangeShapeType="1"/>
              </p:cNvSpPr>
              <p:nvPr/>
            </p:nvSpPr>
            <p:spPr bwMode="auto">
              <a:xfrm flipV="1">
                <a:off x="1166" y="2339"/>
                <a:ext cx="4" cy="4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2" name="Line 84"/>
              <p:cNvSpPr>
                <a:spLocks noChangeShapeType="1"/>
              </p:cNvSpPr>
              <p:nvPr/>
            </p:nvSpPr>
            <p:spPr bwMode="auto">
              <a:xfrm flipV="1">
                <a:off x="1176" y="2332"/>
                <a:ext cx="2" cy="2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3" name="Line 85"/>
              <p:cNvSpPr>
                <a:spLocks noChangeShapeType="1"/>
              </p:cNvSpPr>
              <p:nvPr/>
            </p:nvSpPr>
            <p:spPr bwMode="auto">
              <a:xfrm flipV="1">
                <a:off x="1178" y="2321"/>
                <a:ext cx="12" cy="11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4" name="Line 86"/>
              <p:cNvSpPr>
                <a:spLocks noChangeShapeType="1"/>
              </p:cNvSpPr>
              <p:nvPr/>
            </p:nvSpPr>
            <p:spPr bwMode="auto">
              <a:xfrm flipV="1">
                <a:off x="1195" y="2313"/>
                <a:ext cx="4" cy="3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5" name="Line 87"/>
              <p:cNvSpPr>
                <a:spLocks noChangeShapeType="1"/>
              </p:cNvSpPr>
              <p:nvPr/>
            </p:nvSpPr>
            <p:spPr bwMode="auto">
              <a:xfrm flipV="1">
                <a:off x="1205" y="2295"/>
                <a:ext cx="14" cy="13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6" name="Line 88"/>
              <p:cNvSpPr>
                <a:spLocks noChangeShapeType="1"/>
              </p:cNvSpPr>
              <p:nvPr/>
            </p:nvSpPr>
            <p:spPr bwMode="auto">
              <a:xfrm flipV="1">
                <a:off x="1224" y="2286"/>
                <a:ext cx="4" cy="4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7" name="Line 89"/>
              <p:cNvSpPr>
                <a:spLocks noChangeShapeType="1"/>
              </p:cNvSpPr>
              <p:nvPr/>
            </p:nvSpPr>
            <p:spPr bwMode="auto">
              <a:xfrm flipV="1">
                <a:off x="1232" y="2265"/>
                <a:ext cx="13" cy="15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8" name="Line 90"/>
              <p:cNvSpPr>
                <a:spLocks noChangeShapeType="1"/>
              </p:cNvSpPr>
              <p:nvPr/>
            </p:nvSpPr>
            <p:spPr bwMode="auto">
              <a:xfrm flipV="1">
                <a:off x="1250" y="2255"/>
                <a:ext cx="3" cy="4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9" name="Line 91"/>
              <p:cNvSpPr>
                <a:spLocks noChangeShapeType="1"/>
              </p:cNvSpPr>
              <p:nvPr/>
            </p:nvSpPr>
            <p:spPr bwMode="auto">
              <a:xfrm flipV="1">
                <a:off x="1258" y="2235"/>
                <a:ext cx="12" cy="15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0" name="Line 92"/>
              <p:cNvSpPr>
                <a:spLocks noChangeShapeType="1"/>
              </p:cNvSpPr>
              <p:nvPr/>
            </p:nvSpPr>
            <p:spPr bwMode="auto">
              <a:xfrm flipV="1">
                <a:off x="1275" y="2226"/>
                <a:ext cx="4" cy="4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1" name="Line 93"/>
              <p:cNvSpPr>
                <a:spLocks noChangeShapeType="1"/>
              </p:cNvSpPr>
              <p:nvPr/>
            </p:nvSpPr>
            <p:spPr bwMode="auto">
              <a:xfrm flipV="1">
                <a:off x="1285" y="2209"/>
                <a:ext cx="15" cy="13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2" name="Line 94"/>
              <p:cNvSpPr>
                <a:spLocks noChangeShapeType="1"/>
              </p:cNvSpPr>
              <p:nvPr/>
            </p:nvSpPr>
            <p:spPr bwMode="auto">
              <a:xfrm flipV="1">
                <a:off x="1306" y="2201"/>
                <a:ext cx="3" cy="3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3" name="Line 95"/>
              <p:cNvSpPr>
                <a:spLocks noChangeShapeType="1"/>
              </p:cNvSpPr>
              <p:nvPr/>
            </p:nvSpPr>
            <p:spPr bwMode="auto">
              <a:xfrm flipV="1">
                <a:off x="1315" y="2184"/>
                <a:ext cx="15" cy="12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4" name="Line 96"/>
              <p:cNvSpPr>
                <a:spLocks noChangeShapeType="1"/>
              </p:cNvSpPr>
              <p:nvPr/>
            </p:nvSpPr>
            <p:spPr bwMode="auto">
              <a:xfrm flipV="1">
                <a:off x="1335" y="2176"/>
                <a:ext cx="5" cy="3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5" name="Line 97"/>
              <p:cNvSpPr>
                <a:spLocks noChangeShapeType="1"/>
              </p:cNvSpPr>
              <p:nvPr/>
            </p:nvSpPr>
            <p:spPr bwMode="auto">
              <a:xfrm flipV="1">
                <a:off x="1345" y="2158"/>
                <a:ext cx="15" cy="13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6" name="Line 98"/>
              <p:cNvSpPr>
                <a:spLocks noChangeShapeType="1"/>
              </p:cNvSpPr>
              <p:nvPr/>
            </p:nvSpPr>
            <p:spPr bwMode="auto">
              <a:xfrm flipV="1">
                <a:off x="1365" y="2150"/>
                <a:ext cx="5" cy="4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7" name="Line 99"/>
              <p:cNvSpPr>
                <a:spLocks noChangeShapeType="1"/>
              </p:cNvSpPr>
              <p:nvPr/>
            </p:nvSpPr>
            <p:spPr bwMode="auto">
              <a:xfrm flipV="1">
                <a:off x="1375" y="2133"/>
                <a:ext cx="15" cy="13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8" name="Line 100"/>
              <p:cNvSpPr>
                <a:spLocks noChangeShapeType="1"/>
              </p:cNvSpPr>
              <p:nvPr/>
            </p:nvSpPr>
            <p:spPr bwMode="auto">
              <a:xfrm flipV="1">
                <a:off x="1396" y="2125"/>
                <a:ext cx="3" cy="3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9" name="Line 101"/>
              <p:cNvSpPr>
                <a:spLocks noChangeShapeType="1"/>
              </p:cNvSpPr>
              <p:nvPr/>
            </p:nvSpPr>
            <p:spPr bwMode="auto">
              <a:xfrm flipV="1">
                <a:off x="1405" y="2118"/>
                <a:ext cx="3" cy="2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0" name="Line 102"/>
              <p:cNvSpPr>
                <a:spLocks noChangeShapeType="1"/>
              </p:cNvSpPr>
              <p:nvPr/>
            </p:nvSpPr>
            <p:spPr bwMode="auto">
              <a:xfrm flipV="1">
                <a:off x="1408" y="2108"/>
                <a:ext cx="13" cy="1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1" name="Line 103"/>
              <p:cNvSpPr>
                <a:spLocks noChangeShapeType="1"/>
              </p:cNvSpPr>
              <p:nvPr/>
            </p:nvSpPr>
            <p:spPr bwMode="auto">
              <a:xfrm flipV="1">
                <a:off x="1427" y="2101"/>
                <a:ext cx="4" cy="3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2" name="Line 104"/>
              <p:cNvSpPr>
                <a:spLocks noChangeShapeType="1"/>
              </p:cNvSpPr>
              <p:nvPr/>
            </p:nvSpPr>
            <p:spPr bwMode="auto">
              <a:xfrm flipV="1">
                <a:off x="1437" y="2086"/>
                <a:ext cx="16" cy="11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3" name="Line 105"/>
              <p:cNvSpPr>
                <a:spLocks noChangeShapeType="1"/>
              </p:cNvSpPr>
              <p:nvPr/>
            </p:nvSpPr>
            <p:spPr bwMode="auto">
              <a:xfrm flipV="1">
                <a:off x="1459" y="2079"/>
                <a:ext cx="4" cy="3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4" name="Line 106"/>
              <p:cNvSpPr>
                <a:spLocks noChangeShapeType="1"/>
              </p:cNvSpPr>
              <p:nvPr/>
            </p:nvSpPr>
            <p:spPr bwMode="auto">
              <a:xfrm flipV="1">
                <a:off x="1469" y="2063"/>
                <a:ext cx="16" cy="11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5" name="Line 107"/>
              <p:cNvSpPr>
                <a:spLocks noChangeShapeType="1"/>
              </p:cNvSpPr>
              <p:nvPr/>
            </p:nvSpPr>
            <p:spPr bwMode="auto">
              <a:xfrm flipV="1">
                <a:off x="1491" y="2056"/>
                <a:ext cx="4" cy="3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6" name="Line 108"/>
              <p:cNvSpPr>
                <a:spLocks noChangeShapeType="1"/>
              </p:cNvSpPr>
              <p:nvPr/>
            </p:nvSpPr>
            <p:spPr bwMode="auto">
              <a:xfrm flipV="1">
                <a:off x="1501" y="2040"/>
                <a:ext cx="16" cy="12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7" name="Line 109"/>
              <p:cNvSpPr>
                <a:spLocks noChangeShapeType="1"/>
              </p:cNvSpPr>
              <p:nvPr/>
            </p:nvSpPr>
            <p:spPr bwMode="auto">
              <a:xfrm flipV="1">
                <a:off x="1523" y="2033"/>
                <a:ext cx="4" cy="3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8" name="Line 110"/>
              <p:cNvSpPr>
                <a:spLocks noChangeShapeType="1"/>
              </p:cNvSpPr>
              <p:nvPr/>
            </p:nvSpPr>
            <p:spPr bwMode="auto">
              <a:xfrm flipV="1">
                <a:off x="1533" y="2018"/>
                <a:ext cx="16" cy="11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9" name="Line 111"/>
              <p:cNvSpPr>
                <a:spLocks noChangeShapeType="1"/>
              </p:cNvSpPr>
              <p:nvPr/>
            </p:nvSpPr>
            <p:spPr bwMode="auto">
              <a:xfrm flipV="1">
                <a:off x="1555" y="2010"/>
                <a:ext cx="5" cy="3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0" name="Line 112"/>
              <p:cNvSpPr>
                <a:spLocks noChangeShapeType="1"/>
              </p:cNvSpPr>
              <p:nvPr/>
            </p:nvSpPr>
            <p:spPr bwMode="auto">
              <a:xfrm flipV="1">
                <a:off x="1565" y="1995"/>
                <a:ext cx="16" cy="11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1" name="Line 113"/>
              <p:cNvSpPr>
                <a:spLocks noChangeShapeType="1"/>
              </p:cNvSpPr>
              <p:nvPr/>
            </p:nvSpPr>
            <p:spPr bwMode="auto">
              <a:xfrm flipV="1">
                <a:off x="1587" y="1988"/>
                <a:ext cx="5" cy="3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2" name="Line 114"/>
              <p:cNvSpPr>
                <a:spLocks noChangeShapeType="1"/>
              </p:cNvSpPr>
              <p:nvPr/>
            </p:nvSpPr>
            <p:spPr bwMode="auto">
              <a:xfrm flipV="1">
                <a:off x="1597" y="1972"/>
                <a:ext cx="17" cy="12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3" name="Line 115"/>
              <p:cNvSpPr>
                <a:spLocks noChangeShapeType="1"/>
              </p:cNvSpPr>
              <p:nvPr/>
            </p:nvSpPr>
            <p:spPr bwMode="auto">
              <a:xfrm flipV="1">
                <a:off x="1619" y="1965"/>
                <a:ext cx="5" cy="3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4" name="Line 116"/>
              <p:cNvSpPr>
                <a:spLocks noChangeShapeType="1"/>
              </p:cNvSpPr>
              <p:nvPr/>
            </p:nvSpPr>
            <p:spPr bwMode="auto">
              <a:xfrm flipV="1">
                <a:off x="1630" y="1949"/>
                <a:ext cx="16" cy="12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5" name="Line 117"/>
              <p:cNvSpPr>
                <a:spLocks noChangeShapeType="1"/>
              </p:cNvSpPr>
              <p:nvPr/>
            </p:nvSpPr>
            <p:spPr bwMode="auto">
              <a:xfrm flipV="1">
                <a:off x="1651" y="1942"/>
                <a:ext cx="5" cy="3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6" name="Line 118"/>
              <p:cNvSpPr>
                <a:spLocks noChangeShapeType="1"/>
              </p:cNvSpPr>
              <p:nvPr/>
            </p:nvSpPr>
            <p:spPr bwMode="auto">
              <a:xfrm flipV="1">
                <a:off x="1662" y="1927"/>
                <a:ext cx="16" cy="11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7" name="Line 119"/>
              <p:cNvSpPr>
                <a:spLocks noChangeShapeType="1"/>
              </p:cNvSpPr>
              <p:nvPr/>
            </p:nvSpPr>
            <p:spPr bwMode="auto">
              <a:xfrm flipV="1">
                <a:off x="1684" y="1920"/>
                <a:ext cx="4" cy="3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8" name="Line 120"/>
              <p:cNvSpPr>
                <a:spLocks noChangeShapeType="1"/>
              </p:cNvSpPr>
              <p:nvPr/>
            </p:nvSpPr>
            <p:spPr bwMode="auto">
              <a:xfrm flipV="1">
                <a:off x="1694" y="1904"/>
                <a:ext cx="16" cy="11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9" name="Line 121"/>
              <p:cNvSpPr>
                <a:spLocks noChangeShapeType="1"/>
              </p:cNvSpPr>
              <p:nvPr/>
            </p:nvSpPr>
            <p:spPr bwMode="auto">
              <a:xfrm flipV="1">
                <a:off x="1716" y="1897"/>
                <a:ext cx="4" cy="3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0" name="Line 122"/>
              <p:cNvSpPr>
                <a:spLocks noChangeShapeType="1"/>
              </p:cNvSpPr>
              <p:nvPr/>
            </p:nvSpPr>
            <p:spPr bwMode="auto">
              <a:xfrm flipV="1">
                <a:off x="1726" y="1881"/>
                <a:ext cx="16" cy="12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1" name="Line 123"/>
              <p:cNvSpPr>
                <a:spLocks noChangeShapeType="1"/>
              </p:cNvSpPr>
              <p:nvPr/>
            </p:nvSpPr>
            <p:spPr bwMode="auto">
              <a:xfrm flipV="1">
                <a:off x="1748" y="1874"/>
                <a:ext cx="4" cy="3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2" name="Line 124"/>
              <p:cNvSpPr>
                <a:spLocks noChangeShapeType="1"/>
              </p:cNvSpPr>
              <p:nvPr/>
            </p:nvSpPr>
            <p:spPr bwMode="auto">
              <a:xfrm flipV="1">
                <a:off x="1758" y="1859"/>
                <a:ext cx="16" cy="11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3" name="Line 125"/>
              <p:cNvSpPr>
                <a:spLocks noChangeShapeType="1"/>
              </p:cNvSpPr>
              <p:nvPr/>
            </p:nvSpPr>
            <p:spPr bwMode="auto">
              <a:xfrm flipV="1">
                <a:off x="1780" y="1851"/>
                <a:ext cx="4" cy="3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4" name="Line 126"/>
              <p:cNvSpPr>
                <a:spLocks noChangeShapeType="1"/>
              </p:cNvSpPr>
              <p:nvPr/>
            </p:nvSpPr>
            <p:spPr bwMode="auto">
              <a:xfrm flipV="1">
                <a:off x="1790" y="1836"/>
                <a:ext cx="16" cy="11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5" name="Line 127"/>
              <p:cNvSpPr>
                <a:spLocks noChangeShapeType="1"/>
              </p:cNvSpPr>
              <p:nvPr/>
            </p:nvSpPr>
            <p:spPr bwMode="auto">
              <a:xfrm flipV="1">
                <a:off x="1812" y="1829"/>
                <a:ext cx="4" cy="3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6" name="Line 128"/>
              <p:cNvSpPr>
                <a:spLocks noChangeShapeType="1"/>
              </p:cNvSpPr>
              <p:nvPr/>
            </p:nvSpPr>
            <p:spPr bwMode="auto">
              <a:xfrm flipV="1">
                <a:off x="1822" y="1813"/>
                <a:ext cx="16" cy="12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7" name="Line 129"/>
              <p:cNvSpPr>
                <a:spLocks noChangeShapeType="1"/>
              </p:cNvSpPr>
              <p:nvPr/>
            </p:nvSpPr>
            <p:spPr bwMode="auto">
              <a:xfrm flipV="1">
                <a:off x="1844" y="1806"/>
                <a:ext cx="5" cy="3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8" name="Line 130"/>
              <p:cNvSpPr>
                <a:spLocks noChangeShapeType="1"/>
              </p:cNvSpPr>
              <p:nvPr/>
            </p:nvSpPr>
            <p:spPr bwMode="auto">
              <a:xfrm flipV="1">
                <a:off x="1854" y="1793"/>
                <a:ext cx="13" cy="9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9" name="Line 131"/>
              <p:cNvSpPr>
                <a:spLocks noChangeShapeType="1"/>
              </p:cNvSpPr>
              <p:nvPr/>
            </p:nvSpPr>
            <p:spPr bwMode="auto">
              <a:xfrm flipV="1">
                <a:off x="1867" y="1791"/>
                <a:ext cx="4" cy="2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0" name="Line 132"/>
              <p:cNvSpPr>
                <a:spLocks noChangeShapeType="1"/>
              </p:cNvSpPr>
              <p:nvPr/>
            </p:nvSpPr>
            <p:spPr bwMode="auto">
              <a:xfrm flipV="1">
                <a:off x="1877" y="1786"/>
                <a:ext cx="5" cy="2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1" name="Line 133"/>
              <p:cNvSpPr>
                <a:spLocks noChangeShapeType="1"/>
              </p:cNvSpPr>
              <p:nvPr/>
            </p:nvSpPr>
            <p:spPr bwMode="auto">
              <a:xfrm flipV="1">
                <a:off x="1889" y="1775"/>
                <a:ext cx="18" cy="8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2" name="Line 134"/>
              <p:cNvSpPr>
                <a:spLocks noChangeShapeType="1"/>
              </p:cNvSpPr>
              <p:nvPr/>
            </p:nvSpPr>
            <p:spPr bwMode="auto">
              <a:xfrm flipV="1">
                <a:off x="1913" y="1770"/>
                <a:ext cx="5" cy="2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3" name="Line 135"/>
              <p:cNvSpPr>
                <a:spLocks noChangeShapeType="1"/>
              </p:cNvSpPr>
              <p:nvPr/>
            </p:nvSpPr>
            <p:spPr bwMode="auto">
              <a:xfrm flipV="1">
                <a:off x="1925" y="1759"/>
                <a:ext cx="18" cy="8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4" name="Line 136"/>
              <p:cNvSpPr>
                <a:spLocks noChangeShapeType="1"/>
              </p:cNvSpPr>
              <p:nvPr/>
            </p:nvSpPr>
            <p:spPr bwMode="auto">
              <a:xfrm flipV="1">
                <a:off x="1949" y="1755"/>
                <a:ext cx="5" cy="2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5" name="Line 137"/>
              <p:cNvSpPr>
                <a:spLocks noChangeShapeType="1"/>
              </p:cNvSpPr>
              <p:nvPr/>
            </p:nvSpPr>
            <p:spPr bwMode="auto">
              <a:xfrm flipV="1">
                <a:off x="1961" y="1744"/>
                <a:ext cx="18" cy="7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6" name="Line 138"/>
              <p:cNvSpPr>
                <a:spLocks noChangeShapeType="1"/>
              </p:cNvSpPr>
              <p:nvPr/>
            </p:nvSpPr>
            <p:spPr bwMode="auto">
              <a:xfrm flipV="1">
                <a:off x="1985" y="1739"/>
                <a:ext cx="5" cy="2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7" name="Line 139"/>
              <p:cNvSpPr>
                <a:spLocks noChangeShapeType="1"/>
              </p:cNvSpPr>
              <p:nvPr/>
            </p:nvSpPr>
            <p:spPr bwMode="auto">
              <a:xfrm flipV="1">
                <a:off x="1997" y="1728"/>
                <a:ext cx="18" cy="8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8" name="Line 140"/>
              <p:cNvSpPr>
                <a:spLocks noChangeShapeType="1"/>
              </p:cNvSpPr>
              <p:nvPr/>
            </p:nvSpPr>
            <p:spPr bwMode="auto">
              <a:xfrm flipV="1">
                <a:off x="2021" y="1723"/>
                <a:ext cx="5" cy="2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9" name="Line 141"/>
              <p:cNvSpPr>
                <a:spLocks noChangeShapeType="1"/>
              </p:cNvSpPr>
              <p:nvPr/>
            </p:nvSpPr>
            <p:spPr bwMode="auto">
              <a:xfrm flipV="1">
                <a:off x="2033" y="1712"/>
                <a:ext cx="18" cy="8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0" name="Line 142"/>
              <p:cNvSpPr>
                <a:spLocks noChangeShapeType="1"/>
              </p:cNvSpPr>
              <p:nvPr/>
            </p:nvSpPr>
            <p:spPr bwMode="auto">
              <a:xfrm flipV="1">
                <a:off x="2057" y="1707"/>
                <a:ext cx="5" cy="2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1" name="Line 143"/>
              <p:cNvSpPr>
                <a:spLocks noChangeShapeType="1"/>
              </p:cNvSpPr>
              <p:nvPr/>
            </p:nvSpPr>
            <p:spPr bwMode="auto">
              <a:xfrm flipV="1">
                <a:off x="2069" y="1696"/>
                <a:ext cx="18" cy="8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2" name="Line 144"/>
              <p:cNvSpPr>
                <a:spLocks noChangeShapeType="1"/>
              </p:cNvSpPr>
              <p:nvPr/>
            </p:nvSpPr>
            <p:spPr bwMode="auto">
              <a:xfrm flipV="1">
                <a:off x="2093" y="1691"/>
                <a:ext cx="5" cy="2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3" name="Line 145"/>
              <p:cNvSpPr>
                <a:spLocks noChangeShapeType="1"/>
              </p:cNvSpPr>
              <p:nvPr/>
            </p:nvSpPr>
            <p:spPr bwMode="auto">
              <a:xfrm flipV="1">
                <a:off x="2105" y="1680"/>
                <a:ext cx="18" cy="8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4" name="Line 146"/>
              <p:cNvSpPr>
                <a:spLocks noChangeShapeType="1"/>
              </p:cNvSpPr>
              <p:nvPr/>
            </p:nvSpPr>
            <p:spPr bwMode="auto">
              <a:xfrm flipV="1">
                <a:off x="2130" y="1675"/>
                <a:ext cx="4" cy="2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5" name="Line 147"/>
              <p:cNvSpPr>
                <a:spLocks noChangeShapeType="1"/>
              </p:cNvSpPr>
              <p:nvPr/>
            </p:nvSpPr>
            <p:spPr bwMode="auto">
              <a:xfrm flipV="1">
                <a:off x="2141" y="1664"/>
                <a:ext cx="18" cy="8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6" name="Line 148"/>
              <p:cNvSpPr>
                <a:spLocks noChangeShapeType="1"/>
              </p:cNvSpPr>
              <p:nvPr/>
            </p:nvSpPr>
            <p:spPr bwMode="auto">
              <a:xfrm flipV="1">
                <a:off x="2165" y="1659"/>
                <a:ext cx="5" cy="3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7" name="Line 149"/>
              <p:cNvSpPr>
                <a:spLocks noChangeShapeType="1"/>
              </p:cNvSpPr>
              <p:nvPr/>
            </p:nvSpPr>
            <p:spPr bwMode="auto">
              <a:xfrm flipV="1">
                <a:off x="2177" y="1649"/>
                <a:ext cx="18" cy="7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8" name="Line 150"/>
              <p:cNvSpPr>
                <a:spLocks noChangeShapeType="1"/>
              </p:cNvSpPr>
              <p:nvPr/>
            </p:nvSpPr>
            <p:spPr bwMode="auto">
              <a:xfrm flipV="1">
                <a:off x="2202" y="1644"/>
                <a:ext cx="4" cy="2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9" name="Line 151"/>
              <p:cNvSpPr>
                <a:spLocks noChangeShapeType="1"/>
              </p:cNvSpPr>
              <p:nvPr/>
            </p:nvSpPr>
            <p:spPr bwMode="auto">
              <a:xfrm flipV="1">
                <a:off x="2213" y="1633"/>
                <a:ext cx="18" cy="8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0" name="Line 152"/>
              <p:cNvSpPr>
                <a:spLocks noChangeShapeType="1"/>
              </p:cNvSpPr>
              <p:nvPr/>
            </p:nvSpPr>
            <p:spPr bwMode="auto">
              <a:xfrm flipV="1">
                <a:off x="2237" y="1628"/>
                <a:ext cx="5" cy="2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1" name="Line 153"/>
              <p:cNvSpPr>
                <a:spLocks noChangeShapeType="1"/>
              </p:cNvSpPr>
              <p:nvPr/>
            </p:nvSpPr>
            <p:spPr bwMode="auto">
              <a:xfrm flipV="1">
                <a:off x="2249" y="1617"/>
                <a:ext cx="18" cy="8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2" name="Line 154"/>
              <p:cNvSpPr>
                <a:spLocks noChangeShapeType="1"/>
              </p:cNvSpPr>
              <p:nvPr/>
            </p:nvSpPr>
            <p:spPr bwMode="auto">
              <a:xfrm flipV="1">
                <a:off x="2274" y="1612"/>
                <a:ext cx="4" cy="2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3" name="Line 155"/>
              <p:cNvSpPr>
                <a:spLocks noChangeShapeType="1"/>
              </p:cNvSpPr>
              <p:nvPr/>
            </p:nvSpPr>
            <p:spPr bwMode="auto">
              <a:xfrm flipV="1">
                <a:off x="2285" y="1601"/>
                <a:ext cx="18" cy="8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4" name="Line 156"/>
              <p:cNvSpPr>
                <a:spLocks noChangeShapeType="1"/>
              </p:cNvSpPr>
              <p:nvPr/>
            </p:nvSpPr>
            <p:spPr bwMode="auto">
              <a:xfrm flipV="1">
                <a:off x="2310" y="1596"/>
                <a:ext cx="4" cy="2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5" name="Line 157"/>
              <p:cNvSpPr>
                <a:spLocks noChangeShapeType="1"/>
              </p:cNvSpPr>
              <p:nvPr/>
            </p:nvSpPr>
            <p:spPr bwMode="auto">
              <a:xfrm flipV="1">
                <a:off x="2321" y="1585"/>
                <a:ext cx="18" cy="8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6" name="Line 158"/>
              <p:cNvSpPr>
                <a:spLocks noChangeShapeType="1"/>
              </p:cNvSpPr>
              <p:nvPr/>
            </p:nvSpPr>
            <p:spPr bwMode="auto">
              <a:xfrm flipV="1">
                <a:off x="2346" y="1580"/>
                <a:ext cx="4" cy="2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7" name="Line 159"/>
              <p:cNvSpPr>
                <a:spLocks noChangeShapeType="1"/>
              </p:cNvSpPr>
              <p:nvPr/>
            </p:nvSpPr>
            <p:spPr bwMode="auto">
              <a:xfrm flipV="1">
                <a:off x="2357" y="1569"/>
                <a:ext cx="18" cy="8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8" name="Line 160"/>
              <p:cNvSpPr>
                <a:spLocks noChangeShapeType="1"/>
              </p:cNvSpPr>
              <p:nvPr/>
            </p:nvSpPr>
            <p:spPr bwMode="auto">
              <a:xfrm flipV="1">
                <a:off x="2382" y="1564"/>
                <a:ext cx="4" cy="3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9" name="Line 161"/>
              <p:cNvSpPr>
                <a:spLocks noChangeShapeType="1"/>
              </p:cNvSpPr>
              <p:nvPr/>
            </p:nvSpPr>
            <p:spPr bwMode="auto">
              <a:xfrm flipV="1">
                <a:off x="2393" y="1554"/>
                <a:ext cx="18" cy="7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0" name="Line 162"/>
              <p:cNvSpPr>
                <a:spLocks noChangeShapeType="1"/>
              </p:cNvSpPr>
              <p:nvPr/>
            </p:nvSpPr>
            <p:spPr bwMode="auto">
              <a:xfrm flipV="1">
                <a:off x="2418" y="1549"/>
                <a:ext cx="4" cy="2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1" name="Line 163"/>
              <p:cNvSpPr>
                <a:spLocks noChangeShapeType="1"/>
              </p:cNvSpPr>
              <p:nvPr/>
            </p:nvSpPr>
            <p:spPr bwMode="auto">
              <a:xfrm flipV="1">
                <a:off x="2429" y="1538"/>
                <a:ext cx="18" cy="8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2" name="Line 164"/>
              <p:cNvSpPr>
                <a:spLocks noChangeShapeType="1"/>
              </p:cNvSpPr>
              <p:nvPr/>
            </p:nvSpPr>
            <p:spPr bwMode="auto">
              <a:xfrm flipV="1">
                <a:off x="2454" y="1533"/>
                <a:ext cx="4" cy="2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3" name="Line 165"/>
              <p:cNvSpPr>
                <a:spLocks noChangeShapeType="1"/>
              </p:cNvSpPr>
              <p:nvPr/>
            </p:nvSpPr>
            <p:spPr bwMode="auto">
              <a:xfrm flipV="1">
                <a:off x="2465" y="1522"/>
                <a:ext cx="18" cy="8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4" name="Line 166"/>
              <p:cNvSpPr>
                <a:spLocks noChangeShapeType="1"/>
              </p:cNvSpPr>
              <p:nvPr/>
            </p:nvSpPr>
            <p:spPr bwMode="auto">
              <a:xfrm flipV="1">
                <a:off x="2490" y="1517"/>
                <a:ext cx="4" cy="2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5" name="Line 167"/>
              <p:cNvSpPr>
                <a:spLocks noChangeShapeType="1"/>
              </p:cNvSpPr>
              <p:nvPr/>
            </p:nvSpPr>
            <p:spPr bwMode="auto">
              <a:xfrm flipV="1">
                <a:off x="2501" y="1506"/>
                <a:ext cx="18" cy="8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6" name="Line 168"/>
              <p:cNvSpPr>
                <a:spLocks noChangeShapeType="1"/>
              </p:cNvSpPr>
              <p:nvPr/>
            </p:nvSpPr>
            <p:spPr bwMode="auto">
              <a:xfrm flipV="1">
                <a:off x="2526" y="1501"/>
                <a:ext cx="4" cy="2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7" name="Line 169"/>
              <p:cNvSpPr>
                <a:spLocks noChangeShapeType="1"/>
              </p:cNvSpPr>
              <p:nvPr/>
            </p:nvSpPr>
            <p:spPr bwMode="auto">
              <a:xfrm flipV="1">
                <a:off x="2537" y="1490"/>
                <a:ext cx="18" cy="8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8" name="Line 170"/>
              <p:cNvSpPr>
                <a:spLocks noChangeShapeType="1"/>
              </p:cNvSpPr>
              <p:nvPr/>
            </p:nvSpPr>
            <p:spPr bwMode="auto">
              <a:xfrm flipV="1">
                <a:off x="2562" y="1485"/>
                <a:ext cx="4" cy="2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9" name="Line 171"/>
              <p:cNvSpPr>
                <a:spLocks noChangeShapeType="1"/>
              </p:cNvSpPr>
              <p:nvPr/>
            </p:nvSpPr>
            <p:spPr bwMode="auto">
              <a:xfrm flipV="1">
                <a:off x="2573" y="1474"/>
                <a:ext cx="18" cy="8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0" name="Line 172"/>
              <p:cNvSpPr>
                <a:spLocks noChangeShapeType="1"/>
              </p:cNvSpPr>
              <p:nvPr/>
            </p:nvSpPr>
            <p:spPr bwMode="auto">
              <a:xfrm flipV="1">
                <a:off x="2598" y="1469"/>
                <a:ext cx="4" cy="2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1" name="Line 173"/>
              <p:cNvSpPr>
                <a:spLocks noChangeShapeType="1"/>
              </p:cNvSpPr>
              <p:nvPr/>
            </p:nvSpPr>
            <p:spPr bwMode="auto">
              <a:xfrm flipV="1">
                <a:off x="2609" y="1459"/>
                <a:ext cx="18" cy="7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2" name="Line 174"/>
              <p:cNvSpPr>
                <a:spLocks noChangeShapeType="1"/>
              </p:cNvSpPr>
              <p:nvPr/>
            </p:nvSpPr>
            <p:spPr bwMode="auto">
              <a:xfrm flipV="1">
                <a:off x="2634" y="1454"/>
                <a:ext cx="5" cy="2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3" name="Line 175"/>
              <p:cNvSpPr>
                <a:spLocks noChangeShapeType="1"/>
              </p:cNvSpPr>
              <p:nvPr/>
            </p:nvSpPr>
            <p:spPr bwMode="auto">
              <a:xfrm flipV="1">
                <a:off x="2645" y="1443"/>
                <a:ext cx="18" cy="8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4" name="Line 176"/>
              <p:cNvSpPr>
                <a:spLocks noChangeShapeType="1"/>
              </p:cNvSpPr>
              <p:nvPr/>
            </p:nvSpPr>
            <p:spPr bwMode="auto">
              <a:xfrm flipV="1">
                <a:off x="2670" y="1438"/>
                <a:ext cx="4" cy="2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5" name="Line 177"/>
              <p:cNvSpPr>
                <a:spLocks noChangeShapeType="1"/>
              </p:cNvSpPr>
              <p:nvPr/>
            </p:nvSpPr>
            <p:spPr bwMode="auto">
              <a:xfrm flipV="1">
                <a:off x="2681" y="1427"/>
                <a:ext cx="18" cy="8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6" name="Line 178"/>
              <p:cNvSpPr>
                <a:spLocks noChangeShapeType="1"/>
              </p:cNvSpPr>
              <p:nvPr/>
            </p:nvSpPr>
            <p:spPr bwMode="auto">
              <a:xfrm flipV="1">
                <a:off x="2706" y="1422"/>
                <a:ext cx="5" cy="2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7" name="Line 179"/>
              <p:cNvSpPr>
                <a:spLocks noChangeShapeType="1"/>
              </p:cNvSpPr>
              <p:nvPr/>
            </p:nvSpPr>
            <p:spPr bwMode="auto">
              <a:xfrm flipV="1">
                <a:off x="2717" y="1411"/>
                <a:ext cx="18" cy="8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8" name="Line 180"/>
              <p:cNvSpPr>
                <a:spLocks noChangeShapeType="1"/>
              </p:cNvSpPr>
              <p:nvPr/>
            </p:nvSpPr>
            <p:spPr bwMode="auto">
              <a:xfrm flipV="1">
                <a:off x="2742" y="1406"/>
                <a:ext cx="4" cy="2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9" name="Line 181"/>
              <p:cNvSpPr>
                <a:spLocks noChangeShapeType="1"/>
              </p:cNvSpPr>
              <p:nvPr/>
            </p:nvSpPr>
            <p:spPr bwMode="auto">
              <a:xfrm flipV="1">
                <a:off x="2753" y="1395"/>
                <a:ext cx="18" cy="8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0" name="Line 182"/>
              <p:cNvSpPr>
                <a:spLocks noChangeShapeType="1"/>
              </p:cNvSpPr>
              <p:nvPr/>
            </p:nvSpPr>
            <p:spPr bwMode="auto">
              <a:xfrm flipV="1">
                <a:off x="2778" y="1390"/>
                <a:ext cx="5" cy="2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1" name="Rectangle 183"/>
              <p:cNvSpPr>
                <a:spLocks noChangeArrowheads="1"/>
              </p:cNvSpPr>
              <p:nvPr/>
            </p:nvSpPr>
            <p:spPr bwMode="auto">
              <a:xfrm>
                <a:off x="929" y="2523"/>
                <a:ext cx="36" cy="36"/>
              </a:xfrm>
              <a:prstGeom prst="rect">
                <a:avLst/>
              </a:prstGeom>
              <a:solidFill>
                <a:srgbClr val="FFFFFF"/>
              </a:solidFill>
              <a:ln w="7938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2" name="Rectangle 184"/>
              <p:cNvSpPr>
                <a:spLocks noChangeArrowheads="1"/>
              </p:cNvSpPr>
              <p:nvPr/>
            </p:nvSpPr>
            <p:spPr bwMode="auto">
              <a:xfrm>
                <a:off x="1021" y="2446"/>
                <a:ext cx="36" cy="36"/>
              </a:xfrm>
              <a:prstGeom prst="rect">
                <a:avLst/>
              </a:prstGeom>
              <a:solidFill>
                <a:srgbClr val="FFFFFF"/>
              </a:solidFill>
              <a:ln w="7938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3" name="Rectangle 185"/>
              <p:cNvSpPr>
                <a:spLocks noChangeArrowheads="1"/>
              </p:cNvSpPr>
              <p:nvPr/>
            </p:nvSpPr>
            <p:spPr bwMode="auto">
              <a:xfrm>
                <a:off x="1067" y="2373"/>
                <a:ext cx="35" cy="35"/>
              </a:xfrm>
              <a:prstGeom prst="rect">
                <a:avLst/>
              </a:prstGeom>
              <a:solidFill>
                <a:srgbClr val="FFFFFF"/>
              </a:solidFill>
              <a:ln w="7938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4" name="Rectangle 186"/>
              <p:cNvSpPr>
                <a:spLocks noChangeArrowheads="1"/>
              </p:cNvSpPr>
              <p:nvPr/>
            </p:nvSpPr>
            <p:spPr bwMode="auto">
              <a:xfrm>
                <a:off x="1113" y="2354"/>
                <a:ext cx="35" cy="36"/>
              </a:xfrm>
              <a:prstGeom prst="rect">
                <a:avLst/>
              </a:prstGeom>
              <a:solidFill>
                <a:srgbClr val="FFFFFF"/>
              </a:solidFill>
              <a:ln w="7938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5" name="Rectangle 187"/>
              <p:cNvSpPr>
                <a:spLocks noChangeArrowheads="1"/>
              </p:cNvSpPr>
              <p:nvPr/>
            </p:nvSpPr>
            <p:spPr bwMode="auto">
              <a:xfrm>
                <a:off x="1159" y="2312"/>
                <a:ext cx="35" cy="36"/>
              </a:xfrm>
              <a:prstGeom prst="rect">
                <a:avLst/>
              </a:prstGeom>
              <a:solidFill>
                <a:srgbClr val="FFFFFF"/>
              </a:solidFill>
              <a:ln w="7938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6" name="Rectangle 188"/>
              <p:cNvSpPr>
                <a:spLocks noChangeArrowheads="1"/>
              </p:cNvSpPr>
              <p:nvPr/>
            </p:nvSpPr>
            <p:spPr bwMode="auto">
              <a:xfrm>
                <a:off x="1205" y="2270"/>
                <a:ext cx="35" cy="36"/>
              </a:xfrm>
              <a:prstGeom prst="rect">
                <a:avLst/>
              </a:prstGeom>
              <a:solidFill>
                <a:srgbClr val="FFFFFF"/>
              </a:solidFill>
              <a:ln w="7938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7" name="Rectangle 189"/>
              <p:cNvSpPr>
                <a:spLocks noChangeArrowheads="1"/>
              </p:cNvSpPr>
              <p:nvPr/>
            </p:nvSpPr>
            <p:spPr bwMode="auto">
              <a:xfrm>
                <a:off x="1250" y="2215"/>
                <a:ext cx="36" cy="35"/>
              </a:xfrm>
              <a:prstGeom prst="rect">
                <a:avLst/>
              </a:prstGeom>
              <a:solidFill>
                <a:srgbClr val="FFFFFF"/>
              </a:solidFill>
              <a:ln w="7938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8" name="Rectangle 190"/>
              <p:cNvSpPr>
                <a:spLocks noChangeArrowheads="1"/>
              </p:cNvSpPr>
              <p:nvPr/>
            </p:nvSpPr>
            <p:spPr bwMode="auto">
              <a:xfrm>
                <a:off x="1388" y="2098"/>
                <a:ext cx="36" cy="35"/>
              </a:xfrm>
              <a:prstGeom prst="rect">
                <a:avLst/>
              </a:prstGeom>
              <a:solidFill>
                <a:srgbClr val="FFFFFF"/>
              </a:solidFill>
              <a:ln w="7938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9" name="Rectangle 191"/>
              <p:cNvSpPr>
                <a:spLocks noChangeArrowheads="1"/>
              </p:cNvSpPr>
              <p:nvPr/>
            </p:nvSpPr>
            <p:spPr bwMode="auto">
              <a:xfrm>
                <a:off x="1847" y="1773"/>
                <a:ext cx="36" cy="36"/>
              </a:xfrm>
              <a:prstGeom prst="rect">
                <a:avLst/>
              </a:prstGeom>
              <a:solidFill>
                <a:srgbClr val="FFFFFF"/>
              </a:solidFill>
              <a:ln w="7938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0" name="Rectangle 192"/>
              <p:cNvSpPr>
                <a:spLocks noChangeArrowheads="1"/>
              </p:cNvSpPr>
              <p:nvPr/>
            </p:nvSpPr>
            <p:spPr bwMode="auto">
              <a:xfrm>
                <a:off x="2766" y="1369"/>
                <a:ext cx="35" cy="36"/>
              </a:xfrm>
              <a:prstGeom prst="rect">
                <a:avLst/>
              </a:prstGeom>
              <a:solidFill>
                <a:srgbClr val="FFFFFF"/>
              </a:solidFill>
              <a:ln w="7938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1" name="Line 193"/>
              <p:cNvSpPr>
                <a:spLocks noChangeShapeType="1"/>
              </p:cNvSpPr>
              <p:nvPr/>
            </p:nvSpPr>
            <p:spPr bwMode="auto">
              <a:xfrm flipV="1">
                <a:off x="949" y="2534"/>
                <a:ext cx="17" cy="9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2" name="Line 194"/>
              <p:cNvSpPr>
                <a:spLocks noChangeShapeType="1"/>
              </p:cNvSpPr>
              <p:nvPr/>
            </p:nvSpPr>
            <p:spPr bwMode="auto">
              <a:xfrm flipV="1">
                <a:off x="984" y="2516"/>
                <a:ext cx="17" cy="9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3" name="Line 195"/>
              <p:cNvSpPr>
                <a:spLocks noChangeShapeType="1"/>
              </p:cNvSpPr>
              <p:nvPr/>
            </p:nvSpPr>
            <p:spPr bwMode="auto">
              <a:xfrm flipV="1">
                <a:off x="1019" y="2498"/>
                <a:ext cx="17" cy="9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4" name="Line 196"/>
              <p:cNvSpPr>
                <a:spLocks noChangeShapeType="1"/>
              </p:cNvSpPr>
              <p:nvPr/>
            </p:nvSpPr>
            <p:spPr bwMode="auto">
              <a:xfrm flipV="1">
                <a:off x="1053" y="2478"/>
                <a:ext cx="17" cy="1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5" name="Line 197"/>
              <p:cNvSpPr>
                <a:spLocks noChangeShapeType="1"/>
              </p:cNvSpPr>
              <p:nvPr/>
            </p:nvSpPr>
            <p:spPr bwMode="auto">
              <a:xfrm flipV="1">
                <a:off x="1088" y="2455"/>
                <a:ext cx="13" cy="13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6" name="Line 198"/>
              <p:cNvSpPr>
                <a:spLocks noChangeShapeType="1"/>
              </p:cNvSpPr>
              <p:nvPr/>
            </p:nvSpPr>
            <p:spPr bwMode="auto">
              <a:xfrm flipV="1">
                <a:off x="1115" y="2427"/>
                <a:ext cx="14" cy="14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7" name="Line 199"/>
              <p:cNvSpPr>
                <a:spLocks noChangeShapeType="1"/>
              </p:cNvSpPr>
              <p:nvPr/>
            </p:nvSpPr>
            <p:spPr bwMode="auto">
              <a:xfrm flipV="1">
                <a:off x="1144" y="2401"/>
                <a:ext cx="15" cy="13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8" name="Line 200"/>
              <p:cNvSpPr>
                <a:spLocks noChangeShapeType="1"/>
              </p:cNvSpPr>
              <p:nvPr/>
            </p:nvSpPr>
            <p:spPr bwMode="auto">
              <a:xfrm flipV="1">
                <a:off x="1174" y="2384"/>
                <a:ext cx="4" cy="4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9" name="Line 201"/>
              <p:cNvSpPr>
                <a:spLocks noChangeShapeType="1"/>
              </p:cNvSpPr>
              <p:nvPr/>
            </p:nvSpPr>
            <p:spPr bwMode="auto">
              <a:xfrm flipV="1">
                <a:off x="1178" y="2375"/>
                <a:ext cx="11" cy="9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0" name="Line 202"/>
              <p:cNvSpPr>
                <a:spLocks noChangeShapeType="1"/>
              </p:cNvSpPr>
              <p:nvPr/>
            </p:nvSpPr>
            <p:spPr bwMode="auto">
              <a:xfrm flipV="1">
                <a:off x="1203" y="2349"/>
                <a:ext cx="15" cy="13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1" name="Line 203"/>
              <p:cNvSpPr>
                <a:spLocks noChangeShapeType="1"/>
              </p:cNvSpPr>
              <p:nvPr/>
            </p:nvSpPr>
            <p:spPr bwMode="auto">
              <a:xfrm flipV="1">
                <a:off x="1231" y="2318"/>
                <a:ext cx="11" cy="16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2" name="Line 204"/>
              <p:cNvSpPr>
                <a:spLocks noChangeShapeType="1"/>
              </p:cNvSpPr>
              <p:nvPr/>
            </p:nvSpPr>
            <p:spPr bwMode="auto">
              <a:xfrm flipV="1">
                <a:off x="1253" y="2286"/>
                <a:ext cx="11" cy="16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5" name="Line 206"/>
            <p:cNvSpPr>
              <a:spLocks noChangeShapeType="1"/>
            </p:cNvSpPr>
            <p:nvPr/>
          </p:nvSpPr>
          <p:spPr bwMode="auto">
            <a:xfrm flipV="1">
              <a:off x="1277" y="2259"/>
              <a:ext cx="16" cy="12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" name="Line 207"/>
            <p:cNvSpPr>
              <a:spLocks noChangeShapeType="1"/>
            </p:cNvSpPr>
            <p:nvPr/>
          </p:nvSpPr>
          <p:spPr bwMode="auto">
            <a:xfrm flipV="1">
              <a:off x="1308" y="2235"/>
              <a:ext cx="16" cy="12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Line 208"/>
            <p:cNvSpPr>
              <a:spLocks noChangeShapeType="1"/>
            </p:cNvSpPr>
            <p:nvPr/>
          </p:nvSpPr>
          <p:spPr bwMode="auto">
            <a:xfrm flipV="1">
              <a:off x="1339" y="2211"/>
              <a:ext cx="16" cy="12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Line 209"/>
            <p:cNvSpPr>
              <a:spLocks noChangeShapeType="1"/>
            </p:cNvSpPr>
            <p:nvPr/>
          </p:nvSpPr>
          <p:spPr bwMode="auto">
            <a:xfrm flipV="1">
              <a:off x="1370" y="2187"/>
              <a:ext cx="16" cy="12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Line 210"/>
            <p:cNvSpPr>
              <a:spLocks noChangeShapeType="1"/>
            </p:cNvSpPr>
            <p:nvPr/>
          </p:nvSpPr>
          <p:spPr bwMode="auto">
            <a:xfrm flipV="1">
              <a:off x="1401" y="2170"/>
              <a:ext cx="7" cy="5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Line 211"/>
            <p:cNvSpPr>
              <a:spLocks noChangeShapeType="1"/>
            </p:cNvSpPr>
            <p:nvPr/>
          </p:nvSpPr>
          <p:spPr bwMode="auto">
            <a:xfrm flipV="1">
              <a:off x="1408" y="2163"/>
              <a:ext cx="9" cy="7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Line 212"/>
            <p:cNvSpPr>
              <a:spLocks noChangeShapeType="1"/>
            </p:cNvSpPr>
            <p:nvPr/>
          </p:nvSpPr>
          <p:spPr bwMode="auto">
            <a:xfrm flipV="1">
              <a:off x="1433" y="2140"/>
              <a:ext cx="16" cy="11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Line 213"/>
            <p:cNvSpPr>
              <a:spLocks noChangeShapeType="1"/>
            </p:cNvSpPr>
            <p:nvPr/>
          </p:nvSpPr>
          <p:spPr bwMode="auto">
            <a:xfrm flipV="1">
              <a:off x="1465" y="2116"/>
              <a:ext cx="15" cy="12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Line 214"/>
            <p:cNvSpPr>
              <a:spLocks noChangeShapeType="1"/>
            </p:cNvSpPr>
            <p:nvPr/>
          </p:nvSpPr>
          <p:spPr bwMode="auto">
            <a:xfrm flipV="1">
              <a:off x="1496" y="2093"/>
              <a:ext cx="16" cy="12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Line 215"/>
            <p:cNvSpPr>
              <a:spLocks noChangeShapeType="1"/>
            </p:cNvSpPr>
            <p:nvPr/>
          </p:nvSpPr>
          <p:spPr bwMode="auto">
            <a:xfrm flipV="1">
              <a:off x="1528" y="2070"/>
              <a:ext cx="16" cy="11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Line 216"/>
            <p:cNvSpPr>
              <a:spLocks noChangeShapeType="1"/>
            </p:cNvSpPr>
            <p:nvPr/>
          </p:nvSpPr>
          <p:spPr bwMode="auto">
            <a:xfrm flipV="1">
              <a:off x="1560" y="2046"/>
              <a:ext cx="15" cy="12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Line 217"/>
            <p:cNvSpPr>
              <a:spLocks noChangeShapeType="1"/>
            </p:cNvSpPr>
            <p:nvPr/>
          </p:nvSpPr>
          <p:spPr bwMode="auto">
            <a:xfrm flipV="1">
              <a:off x="1591" y="2023"/>
              <a:ext cx="16" cy="12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Line 218"/>
            <p:cNvSpPr>
              <a:spLocks noChangeShapeType="1"/>
            </p:cNvSpPr>
            <p:nvPr/>
          </p:nvSpPr>
          <p:spPr bwMode="auto">
            <a:xfrm flipV="1">
              <a:off x="1623" y="2000"/>
              <a:ext cx="16" cy="11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Line 219"/>
            <p:cNvSpPr>
              <a:spLocks noChangeShapeType="1"/>
            </p:cNvSpPr>
            <p:nvPr/>
          </p:nvSpPr>
          <p:spPr bwMode="auto">
            <a:xfrm flipV="1">
              <a:off x="1654" y="1976"/>
              <a:ext cx="16" cy="12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Line 220"/>
            <p:cNvSpPr>
              <a:spLocks noChangeShapeType="1"/>
            </p:cNvSpPr>
            <p:nvPr/>
          </p:nvSpPr>
          <p:spPr bwMode="auto">
            <a:xfrm flipV="1">
              <a:off x="1686" y="1953"/>
              <a:ext cx="16" cy="12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Line 221"/>
            <p:cNvSpPr>
              <a:spLocks noChangeShapeType="1"/>
            </p:cNvSpPr>
            <p:nvPr/>
          </p:nvSpPr>
          <p:spPr bwMode="auto">
            <a:xfrm flipV="1">
              <a:off x="1718" y="1930"/>
              <a:ext cx="16" cy="11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Line 222"/>
            <p:cNvSpPr>
              <a:spLocks noChangeShapeType="1"/>
            </p:cNvSpPr>
            <p:nvPr/>
          </p:nvSpPr>
          <p:spPr bwMode="auto">
            <a:xfrm flipV="1">
              <a:off x="1749" y="1906"/>
              <a:ext cx="16" cy="12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Line 223"/>
            <p:cNvSpPr>
              <a:spLocks noChangeShapeType="1"/>
            </p:cNvSpPr>
            <p:nvPr/>
          </p:nvSpPr>
          <p:spPr bwMode="auto">
            <a:xfrm flipV="1">
              <a:off x="1781" y="1883"/>
              <a:ext cx="16" cy="12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Line 224"/>
            <p:cNvSpPr>
              <a:spLocks noChangeShapeType="1"/>
            </p:cNvSpPr>
            <p:nvPr/>
          </p:nvSpPr>
          <p:spPr bwMode="auto">
            <a:xfrm flipV="1">
              <a:off x="1813" y="1860"/>
              <a:ext cx="16" cy="11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Line 225"/>
            <p:cNvSpPr>
              <a:spLocks noChangeShapeType="1"/>
            </p:cNvSpPr>
            <p:nvPr/>
          </p:nvSpPr>
          <p:spPr bwMode="auto">
            <a:xfrm flipV="1">
              <a:off x="1844" y="1836"/>
              <a:ext cx="16" cy="12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Line 226"/>
            <p:cNvSpPr>
              <a:spLocks noChangeShapeType="1"/>
            </p:cNvSpPr>
            <p:nvPr/>
          </p:nvSpPr>
          <p:spPr bwMode="auto">
            <a:xfrm flipV="1">
              <a:off x="1878" y="1820"/>
              <a:ext cx="18" cy="7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Line 227"/>
            <p:cNvSpPr>
              <a:spLocks noChangeShapeType="1"/>
            </p:cNvSpPr>
            <p:nvPr/>
          </p:nvSpPr>
          <p:spPr bwMode="auto">
            <a:xfrm flipV="1">
              <a:off x="1915" y="1807"/>
              <a:ext cx="18" cy="7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Line 228"/>
            <p:cNvSpPr>
              <a:spLocks noChangeShapeType="1"/>
            </p:cNvSpPr>
            <p:nvPr/>
          </p:nvSpPr>
          <p:spPr bwMode="auto">
            <a:xfrm flipV="1">
              <a:off x="1951" y="1793"/>
              <a:ext cx="19" cy="7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Line 229"/>
            <p:cNvSpPr>
              <a:spLocks noChangeShapeType="1"/>
            </p:cNvSpPr>
            <p:nvPr/>
          </p:nvSpPr>
          <p:spPr bwMode="auto">
            <a:xfrm flipV="1">
              <a:off x="1988" y="1779"/>
              <a:ext cx="19" cy="7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Line 230"/>
            <p:cNvSpPr>
              <a:spLocks noChangeShapeType="1"/>
            </p:cNvSpPr>
            <p:nvPr/>
          </p:nvSpPr>
          <p:spPr bwMode="auto">
            <a:xfrm flipV="1">
              <a:off x="2025" y="1765"/>
              <a:ext cx="18" cy="7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Line 231"/>
            <p:cNvSpPr>
              <a:spLocks noChangeShapeType="1"/>
            </p:cNvSpPr>
            <p:nvPr/>
          </p:nvSpPr>
          <p:spPr bwMode="auto">
            <a:xfrm flipV="1">
              <a:off x="2062" y="1751"/>
              <a:ext cx="18" cy="7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Line 232"/>
            <p:cNvSpPr>
              <a:spLocks noChangeShapeType="1"/>
            </p:cNvSpPr>
            <p:nvPr/>
          </p:nvSpPr>
          <p:spPr bwMode="auto">
            <a:xfrm flipV="1">
              <a:off x="2099" y="1737"/>
              <a:ext cx="18" cy="7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Line 233"/>
            <p:cNvSpPr>
              <a:spLocks noChangeShapeType="1"/>
            </p:cNvSpPr>
            <p:nvPr/>
          </p:nvSpPr>
          <p:spPr bwMode="auto">
            <a:xfrm flipV="1">
              <a:off x="2135" y="1724"/>
              <a:ext cx="19" cy="7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Line 234"/>
            <p:cNvSpPr>
              <a:spLocks noChangeShapeType="1"/>
            </p:cNvSpPr>
            <p:nvPr/>
          </p:nvSpPr>
          <p:spPr bwMode="auto">
            <a:xfrm flipV="1">
              <a:off x="2172" y="1710"/>
              <a:ext cx="19" cy="7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Line 235"/>
            <p:cNvSpPr>
              <a:spLocks noChangeShapeType="1"/>
            </p:cNvSpPr>
            <p:nvPr/>
          </p:nvSpPr>
          <p:spPr bwMode="auto">
            <a:xfrm flipV="1">
              <a:off x="2209" y="1696"/>
              <a:ext cx="19" cy="7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Line 236"/>
            <p:cNvSpPr>
              <a:spLocks noChangeShapeType="1"/>
            </p:cNvSpPr>
            <p:nvPr/>
          </p:nvSpPr>
          <p:spPr bwMode="auto">
            <a:xfrm flipV="1">
              <a:off x="2246" y="1682"/>
              <a:ext cx="18" cy="7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Line 237"/>
            <p:cNvSpPr>
              <a:spLocks noChangeShapeType="1"/>
            </p:cNvSpPr>
            <p:nvPr/>
          </p:nvSpPr>
          <p:spPr bwMode="auto">
            <a:xfrm flipV="1">
              <a:off x="2283" y="1668"/>
              <a:ext cx="18" cy="7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Line 238"/>
            <p:cNvSpPr>
              <a:spLocks noChangeShapeType="1"/>
            </p:cNvSpPr>
            <p:nvPr/>
          </p:nvSpPr>
          <p:spPr bwMode="auto">
            <a:xfrm flipV="1">
              <a:off x="2320" y="1655"/>
              <a:ext cx="18" cy="6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Line 239"/>
            <p:cNvSpPr>
              <a:spLocks noChangeShapeType="1"/>
            </p:cNvSpPr>
            <p:nvPr/>
          </p:nvSpPr>
          <p:spPr bwMode="auto">
            <a:xfrm flipV="1">
              <a:off x="2356" y="1641"/>
              <a:ext cx="19" cy="7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Line 240"/>
            <p:cNvSpPr>
              <a:spLocks noChangeShapeType="1"/>
            </p:cNvSpPr>
            <p:nvPr/>
          </p:nvSpPr>
          <p:spPr bwMode="auto">
            <a:xfrm flipV="1">
              <a:off x="2393" y="1627"/>
              <a:ext cx="19" cy="7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Line 241"/>
            <p:cNvSpPr>
              <a:spLocks noChangeShapeType="1"/>
            </p:cNvSpPr>
            <p:nvPr/>
          </p:nvSpPr>
          <p:spPr bwMode="auto">
            <a:xfrm flipV="1">
              <a:off x="2430" y="1613"/>
              <a:ext cx="19" cy="7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Line 242"/>
            <p:cNvSpPr>
              <a:spLocks noChangeShapeType="1"/>
            </p:cNvSpPr>
            <p:nvPr/>
          </p:nvSpPr>
          <p:spPr bwMode="auto">
            <a:xfrm flipV="1">
              <a:off x="2467" y="1599"/>
              <a:ext cx="18" cy="7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Line 243"/>
            <p:cNvSpPr>
              <a:spLocks noChangeShapeType="1"/>
            </p:cNvSpPr>
            <p:nvPr/>
          </p:nvSpPr>
          <p:spPr bwMode="auto">
            <a:xfrm flipV="1">
              <a:off x="2504" y="1585"/>
              <a:ext cx="18" cy="7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Line 244"/>
            <p:cNvSpPr>
              <a:spLocks noChangeShapeType="1"/>
            </p:cNvSpPr>
            <p:nvPr/>
          </p:nvSpPr>
          <p:spPr bwMode="auto">
            <a:xfrm flipV="1">
              <a:off x="2541" y="1572"/>
              <a:ext cx="18" cy="6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Line 245"/>
            <p:cNvSpPr>
              <a:spLocks noChangeShapeType="1"/>
            </p:cNvSpPr>
            <p:nvPr/>
          </p:nvSpPr>
          <p:spPr bwMode="auto">
            <a:xfrm flipV="1">
              <a:off x="2578" y="1558"/>
              <a:ext cx="18" cy="7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Line 246"/>
            <p:cNvSpPr>
              <a:spLocks noChangeShapeType="1"/>
            </p:cNvSpPr>
            <p:nvPr/>
          </p:nvSpPr>
          <p:spPr bwMode="auto">
            <a:xfrm flipV="1">
              <a:off x="2614" y="1544"/>
              <a:ext cx="19" cy="7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Line 247"/>
            <p:cNvSpPr>
              <a:spLocks noChangeShapeType="1"/>
            </p:cNvSpPr>
            <p:nvPr/>
          </p:nvSpPr>
          <p:spPr bwMode="auto">
            <a:xfrm flipV="1">
              <a:off x="2651" y="1530"/>
              <a:ext cx="19" cy="7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Line 248"/>
            <p:cNvSpPr>
              <a:spLocks noChangeShapeType="1"/>
            </p:cNvSpPr>
            <p:nvPr/>
          </p:nvSpPr>
          <p:spPr bwMode="auto">
            <a:xfrm flipV="1">
              <a:off x="2688" y="1516"/>
              <a:ext cx="18" cy="7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Line 249"/>
            <p:cNvSpPr>
              <a:spLocks noChangeShapeType="1"/>
            </p:cNvSpPr>
            <p:nvPr/>
          </p:nvSpPr>
          <p:spPr bwMode="auto">
            <a:xfrm flipV="1">
              <a:off x="2725" y="1502"/>
              <a:ext cx="18" cy="7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Line 250"/>
            <p:cNvSpPr>
              <a:spLocks noChangeShapeType="1"/>
            </p:cNvSpPr>
            <p:nvPr/>
          </p:nvSpPr>
          <p:spPr bwMode="auto">
            <a:xfrm flipV="1">
              <a:off x="2762" y="1489"/>
              <a:ext cx="18" cy="6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251"/>
            <p:cNvSpPr>
              <a:spLocks/>
            </p:cNvSpPr>
            <p:nvPr/>
          </p:nvSpPr>
          <p:spPr bwMode="auto">
            <a:xfrm>
              <a:off x="928" y="2519"/>
              <a:ext cx="42" cy="36"/>
            </a:xfrm>
            <a:custGeom>
              <a:avLst/>
              <a:gdLst>
                <a:gd name="T0" fmla="*/ 21 w 42"/>
                <a:gd name="T1" fmla="*/ 0 h 36"/>
                <a:gd name="T2" fmla="*/ 42 w 42"/>
                <a:gd name="T3" fmla="*/ 36 h 36"/>
                <a:gd name="T4" fmla="*/ 0 w 42"/>
                <a:gd name="T5" fmla="*/ 36 h 36"/>
                <a:gd name="T6" fmla="*/ 21 w 42"/>
                <a:gd name="T7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2" h="36">
                  <a:moveTo>
                    <a:pt x="21" y="0"/>
                  </a:moveTo>
                  <a:lnTo>
                    <a:pt x="42" y="36"/>
                  </a:lnTo>
                  <a:lnTo>
                    <a:pt x="0" y="36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rgbClr val="FFFFFF"/>
            </a:solidFill>
            <a:ln w="793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252"/>
            <p:cNvSpPr>
              <a:spLocks/>
            </p:cNvSpPr>
            <p:nvPr/>
          </p:nvSpPr>
          <p:spPr bwMode="auto">
            <a:xfrm>
              <a:off x="1019" y="2471"/>
              <a:ext cx="43" cy="36"/>
            </a:xfrm>
            <a:custGeom>
              <a:avLst/>
              <a:gdLst>
                <a:gd name="T0" fmla="*/ 22 w 43"/>
                <a:gd name="T1" fmla="*/ 0 h 36"/>
                <a:gd name="T2" fmla="*/ 43 w 43"/>
                <a:gd name="T3" fmla="*/ 36 h 36"/>
                <a:gd name="T4" fmla="*/ 0 w 43"/>
                <a:gd name="T5" fmla="*/ 36 h 36"/>
                <a:gd name="T6" fmla="*/ 22 w 43"/>
                <a:gd name="T7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36">
                  <a:moveTo>
                    <a:pt x="22" y="0"/>
                  </a:moveTo>
                  <a:lnTo>
                    <a:pt x="43" y="36"/>
                  </a:lnTo>
                  <a:lnTo>
                    <a:pt x="0" y="36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FFFFFF"/>
            </a:solidFill>
            <a:ln w="793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253"/>
            <p:cNvSpPr>
              <a:spLocks/>
            </p:cNvSpPr>
            <p:nvPr/>
          </p:nvSpPr>
          <p:spPr bwMode="auto">
            <a:xfrm>
              <a:off x="1065" y="2445"/>
              <a:ext cx="43" cy="37"/>
            </a:xfrm>
            <a:custGeom>
              <a:avLst/>
              <a:gdLst>
                <a:gd name="T0" fmla="*/ 22 w 43"/>
                <a:gd name="T1" fmla="*/ 0 h 37"/>
                <a:gd name="T2" fmla="*/ 43 w 43"/>
                <a:gd name="T3" fmla="*/ 37 h 37"/>
                <a:gd name="T4" fmla="*/ 0 w 43"/>
                <a:gd name="T5" fmla="*/ 37 h 37"/>
                <a:gd name="T6" fmla="*/ 22 w 43"/>
                <a:gd name="T7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37">
                  <a:moveTo>
                    <a:pt x="22" y="0"/>
                  </a:moveTo>
                  <a:lnTo>
                    <a:pt x="43" y="37"/>
                  </a:lnTo>
                  <a:lnTo>
                    <a:pt x="0" y="37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FFFFFF"/>
            </a:solidFill>
            <a:ln w="793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254"/>
            <p:cNvSpPr>
              <a:spLocks/>
            </p:cNvSpPr>
            <p:nvPr/>
          </p:nvSpPr>
          <p:spPr bwMode="auto">
            <a:xfrm>
              <a:off x="1111" y="2399"/>
              <a:ext cx="43" cy="37"/>
            </a:xfrm>
            <a:custGeom>
              <a:avLst/>
              <a:gdLst>
                <a:gd name="T0" fmla="*/ 22 w 43"/>
                <a:gd name="T1" fmla="*/ 0 h 37"/>
                <a:gd name="T2" fmla="*/ 43 w 43"/>
                <a:gd name="T3" fmla="*/ 37 h 37"/>
                <a:gd name="T4" fmla="*/ 0 w 43"/>
                <a:gd name="T5" fmla="*/ 37 h 37"/>
                <a:gd name="T6" fmla="*/ 22 w 43"/>
                <a:gd name="T7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37">
                  <a:moveTo>
                    <a:pt x="22" y="0"/>
                  </a:moveTo>
                  <a:lnTo>
                    <a:pt x="43" y="37"/>
                  </a:lnTo>
                  <a:lnTo>
                    <a:pt x="0" y="37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FFFFFF"/>
            </a:solidFill>
            <a:ln w="793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255"/>
            <p:cNvSpPr>
              <a:spLocks/>
            </p:cNvSpPr>
            <p:nvPr/>
          </p:nvSpPr>
          <p:spPr bwMode="auto">
            <a:xfrm>
              <a:off x="1157" y="2359"/>
              <a:ext cx="43" cy="37"/>
            </a:xfrm>
            <a:custGeom>
              <a:avLst/>
              <a:gdLst>
                <a:gd name="T0" fmla="*/ 21 w 43"/>
                <a:gd name="T1" fmla="*/ 0 h 37"/>
                <a:gd name="T2" fmla="*/ 43 w 43"/>
                <a:gd name="T3" fmla="*/ 37 h 37"/>
                <a:gd name="T4" fmla="*/ 0 w 43"/>
                <a:gd name="T5" fmla="*/ 37 h 37"/>
                <a:gd name="T6" fmla="*/ 21 w 43"/>
                <a:gd name="T7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37">
                  <a:moveTo>
                    <a:pt x="21" y="0"/>
                  </a:moveTo>
                  <a:lnTo>
                    <a:pt x="43" y="37"/>
                  </a:lnTo>
                  <a:lnTo>
                    <a:pt x="0" y="37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rgbClr val="FFFFFF"/>
            </a:solidFill>
            <a:ln w="793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256"/>
            <p:cNvSpPr>
              <a:spLocks/>
            </p:cNvSpPr>
            <p:nvPr/>
          </p:nvSpPr>
          <p:spPr bwMode="auto">
            <a:xfrm>
              <a:off x="1203" y="2320"/>
              <a:ext cx="43" cy="36"/>
            </a:xfrm>
            <a:custGeom>
              <a:avLst/>
              <a:gdLst>
                <a:gd name="T0" fmla="*/ 21 w 43"/>
                <a:gd name="T1" fmla="*/ 0 h 36"/>
                <a:gd name="T2" fmla="*/ 43 w 43"/>
                <a:gd name="T3" fmla="*/ 36 h 36"/>
                <a:gd name="T4" fmla="*/ 0 w 43"/>
                <a:gd name="T5" fmla="*/ 36 h 36"/>
                <a:gd name="T6" fmla="*/ 21 w 43"/>
                <a:gd name="T7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36">
                  <a:moveTo>
                    <a:pt x="21" y="0"/>
                  </a:moveTo>
                  <a:lnTo>
                    <a:pt x="43" y="36"/>
                  </a:lnTo>
                  <a:lnTo>
                    <a:pt x="0" y="36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rgbClr val="FFFFFF"/>
            </a:solidFill>
            <a:ln w="793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257"/>
            <p:cNvSpPr>
              <a:spLocks/>
            </p:cNvSpPr>
            <p:nvPr/>
          </p:nvSpPr>
          <p:spPr bwMode="auto">
            <a:xfrm>
              <a:off x="1249" y="2252"/>
              <a:ext cx="43" cy="37"/>
            </a:xfrm>
            <a:custGeom>
              <a:avLst/>
              <a:gdLst>
                <a:gd name="T0" fmla="*/ 21 w 43"/>
                <a:gd name="T1" fmla="*/ 0 h 37"/>
                <a:gd name="T2" fmla="*/ 43 w 43"/>
                <a:gd name="T3" fmla="*/ 37 h 37"/>
                <a:gd name="T4" fmla="*/ 0 w 43"/>
                <a:gd name="T5" fmla="*/ 37 h 37"/>
                <a:gd name="T6" fmla="*/ 21 w 43"/>
                <a:gd name="T7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37">
                  <a:moveTo>
                    <a:pt x="21" y="0"/>
                  </a:moveTo>
                  <a:lnTo>
                    <a:pt x="43" y="37"/>
                  </a:lnTo>
                  <a:lnTo>
                    <a:pt x="0" y="37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rgbClr val="FFFFFF"/>
            </a:solidFill>
            <a:ln w="793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258"/>
            <p:cNvSpPr>
              <a:spLocks/>
            </p:cNvSpPr>
            <p:nvPr/>
          </p:nvSpPr>
          <p:spPr bwMode="auto">
            <a:xfrm>
              <a:off x="1387" y="2145"/>
              <a:ext cx="42" cy="37"/>
            </a:xfrm>
            <a:custGeom>
              <a:avLst/>
              <a:gdLst>
                <a:gd name="T0" fmla="*/ 21 w 42"/>
                <a:gd name="T1" fmla="*/ 0 h 37"/>
                <a:gd name="T2" fmla="*/ 42 w 42"/>
                <a:gd name="T3" fmla="*/ 37 h 37"/>
                <a:gd name="T4" fmla="*/ 0 w 42"/>
                <a:gd name="T5" fmla="*/ 37 h 37"/>
                <a:gd name="T6" fmla="*/ 21 w 42"/>
                <a:gd name="T7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2" h="37">
                  <a:moveTo>
                    <a:pt x="21" y="0"/>
                  </a:moveTo>
                  <a:lnTo>
                    <a:pt x="42" y="37"/>
                  </a:lnTo>
                  <a:lnTo>
                    <a:pt x="0" y="37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rgbClr val="FFFFFF"/>
            </a:solidFill>
            <a:ln w="793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259"/>
            <p:cNvSpPr>
              <a:spLocks/>
            </p:cNvSpPr>
            <p:nvPr/>
          </p:nvSpPr>
          <p:spPr bwMode="auto">
            <a:xfrm>
              <a:off x="1846" y="1807"/>
              <a:ext cx="42" cy="36"/>
            </a:xfrm>
            <a:custGeom>
              <a:avLst/>
              <a:gdLst>
                <a:gd name="T0" fmla="*/ 21 w 42"/>
                <a:gd name="T1" fmla="*/ 0 h 36"/>
                <a:gd name="T2" fmla="*/ 42 w 42"/>
                <a:gd name="T3" fmla="*/ 36 h 36"/>
                <a:gd name="T4" fmla="*/ 0 w 42"/>
                <a:gd name="T5" fmla="*/ 36 h 36"/>
                <a:gd name="T6" fmla="*/ 21 w 42"/>
                <a:gd name="T7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2" h="36">
                  <a:moveTo>
                    <a:pt x="21" y="0"/>
                  </a:moveTo>
                  <a:lnTo>
                    <a:pt x="42" y="36"/>
                  </a:lnTo>
                  <a:lnTo>
                    <a:pt x="0" y="36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rgbClr val="FFFFFF"/>
            </a:solidFill>
            <a:ln w="793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260"/>
            <p:cNvSpPr>
              <a:spLocks/>
            </p:cNvSpPr>
            <p:nvPr/>
          </p:nvSpPr>
          <p:spPr bwMode="auto">
            <a:xfrm>
              <a:off x="2764" y="1462"/>
              <a:ext cx="43" cy="37"/>
            </a:xfrm>
            <a:custGeom>
              <a:avLst/>
              <a:gdLst>
                <a:gd name="T0" fmla="*/ 21 w 43"/>
                <a:gd name="T1" fmla="*/ 0 h 37"/>
                <a:gd name="T2" fmla="*/ 43 w 43"/>
                <a:gd name="T3" fmla="*/ 37 h 37"/>
                <a:gd name="T4" fmla="*/ 0 w 43"/>
                <a:gd name="T5" fmla="*/ 37 h 37"/>
                <a:gd name="T6" fmla="*/ 21 w 43"/>
                <a:gd name="T7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37">
                  <a:moveTo>
                    <a:pt x="21" y="0"/>
                  </a:moveTo>
                  <a:lnTo>
                    <a:pt x="43" y="37"/>
                  </a:lnTo>
                  <a:lnTo>
                    <a:pt x="0" y="37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rgbClr val="FFFFFF"/>
            </a:solidFill>
            <a:ln w="793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Line 261"/>
            <p:cNvSpPr>
              <a:spLocks noChangeShapeType="1"/>
            </p:cNvSpPr>
            <p:nvPr/>
          </p:nvSpPr>
          <p:spPr bwMode="auto">
            <a:xfrm flipH="1">
              <a:off x="2130" y="2241"/>
              <a:ext cx="147" cy="0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Oval 262"/>
            <p:cNvSpPr>
              <a:spLocks noChangeArrowheads="1"/>
            </p:cNvSpPr>
            <p:nvPr/>
          </p:nvSpPr>
          <p:spPr bwMode="auto">
            <a:xfrm>
              <a:off x="2184" y="2221"/>
              <a:ext cx="36" cy="35"/>
            </a:xfrm>
            <a:prstGeom prst="ellipse">
              <a:avLst/>
            </a:prstGeom>
            <a:solidFill>
              <a:srgbClr val="FFFFFF"/>
            </a:solidFill>
            <a:ln w="793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Rectangle 263"/>
            <p:cNvSpPr>
              <a:spLocks noChangeArrowheads="1"/>
            </p:cNvSpPr>
            <p:nvPr/>
          </p:nvSpPr>
          <p:spPr bwMode="auto">
            <a:xfrm>
              <a:off x="2277" y="2202"/>
              <a:ext cx="315" cy="1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9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20-30cm</a:t>
              </a:r>
              <a:endParaRPr kumimoji="0" lang="zh-CN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7" name="Line 264"/>
            <p:cNvSpPr>
              <a:spLocks noChangeShapeType="1"/>
            </p:cNvSpPr>
            <p:nvPr/>
          </p:nvSpPr>
          <p:spPr bwMode="auto">
            <a:xfrm flipH="1">
              <a:off x="2258" y="2314"/>
              <a:ext cx="19" cy="0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Line 265"/>
            <p:cNvSpPr>
              <a:spLocks noChangeShapeType="1"/>
            </p:cNvSpPr>
            <p:nvPr/>
          </p:nvSpPr>
          <p:spPr bwMode="auto">
            <a:xfrm flipH="1">
              <a:off x="2245" y="2314"/>
              <a:ext cx="6" cy="0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Line 266"/>
            <p:cNvSpPr>
              <a:spLocks noChangeShapeType="1"/>
            </p:cNvSpPr>
            <p:nvPr/>
          </p:nvSpPr>
          <p:spPr bwMode="auto">
            <a:xfrm flipH="1">
              <a:off x="2218" y="2314"/>
              <a:ext cx="20" cy="0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Line 267"/>
            <p:cNvSpPr>
              <a:spLocks noChangeShapeType="1"/>
            </p:cNvSpPr>
            <p:nvPr/>
          </p:nvSpPr>
          <p:spPr bwMode="auto">
            <a:xfrm flipH="1">
              <a:off x="2206" y="2314"/>
              <a:ext cx="5" cy="0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Line 268"/>
            <p:cNvSpPr>
              <a:spLocks noChangeShapeType="1"/>
            </p:cNvSpPr>
            <p:nvPr/>
          </p:nvSpPr>
          <p:spPr bwMode="auto">
            <a:xfrm flipH="1">
              <a:off x="2179" y="2314"/>
              <a:ext cx="20" cy="0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Line 269"/>
            <p:cNvSpPr>
              <a:spLocks noChangeShapeType="1"/>
            </p:cNvSpPr>
            <p:nvPr/>
          </p:nvSpPr>
          <p:spPr bwMode="auto">
            <a:xfrm flipH="1">
              <a:off x="2167" y="2314"/>
              <a:ext cx="5" cy="0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Line 270"/>
            <p:cNvSpPr>
              <a:spLocks noChangeShapeType="1"/>
            </p:cNvSpPr>
            <p:nvPr/>
          </p:nvSpPr>
          <p:spPr bwMode="auto">
            <a:xfrm flipH="1">
              <a:off x="2140" y="2314"/>
              <a:ext cx="19" cy="0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Line 271"/>
            <p:cNvSpPr>
              <a:spLocks noChangeShapeType="1"/>
            </p:cNvSpPr>
            <p:nvPr/>
          </p:nvSpPr>
          <p:spPr bwMode="auto">
            <a:xfrm flipH="1">
              <a:off x="2130" y="2314"/>
              <a:ext cx="3" cy="0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Rectangle 272"/>
            <p:cNvSpPr>
              <a:spLocks noChangeArrowheads="1"/>
            </p:cNvSpPr>
            <p:nvPr/>
          </p:nvSpPr>
          <p:spPr bwMode="auto">
            <a:xfrm>
              <a:off x="2184" y="2295"/>
              <a:ext cx="36" cy="35"/>
            </a:xfrm>
            <a:prstGeom prst="rect">
              <a:avLst/>
            </a:prstGeom>
            <a:solidFill>
              <a:srgbClr val="FFFFFF"/>
            </a:solidFill>
            <a:ln w="7938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" name="Rectangle 273"/>
            <p:cNvSpPr>
              <a:spLocks noChangeArrowheads="1"/>
            </p:cNvSpPr>
            <p:nvPr/>
          </p:nvSpPr>
          <p:spPr bwMode="auto">
            <a:xfrm>
              <a:off x="2277" y="2276"/>
              <a:ext cx="479" cy="1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9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20-30cm-snr2</a:t>
              </a:r>
              <a:endParaRPr kumimoji="0" lang="zh-CN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87" name="Line 274"/>
            <p:cNvSpPr>
              <a:spLocks noChangeShapeType="1"/>
            </p:cNvSpPr>
            <p:nvPr/>
          </p:nvSpPr>
          <p:spPr bwMode="auto">
            <a:xfrm flipH="1">
              <a:off x="2258" y="2388"/>
              <a:ext cx="19" cy="0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" name="Line 275"/>
            <p:cNvSpPr>
              <a:spLocks noChangeShapeType="1"/>
            </p:cNvSpPr>
            <p:nvPr/>
          </p:nvSpPr>
          <p:spPr bwMode="auto">
            <a:xfrm flipH="1">
              <a:off x="2218" y="2388"/>
              <a:ext cx="20" cy="0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9" name="Line 276"/>
            <p:cNvSpPr>
              <a:spLocks noChangeShapeType="1"/>
            </p:cNvSpPr>
            <p:nvPr/>
          </p:nvSpPr>
          <p:spPr bwMode="auto">
            <a:xfrm flipH="1">
              <a:off x="2179" y="2388"/>
              <a:ext cx="20" cy="0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0" name="Line 277"/>
            <p:cNvSpPr>
              <a:spLocks noChangeShapeType="1"/>
            </p:cNvSpPr>
            <p:nvPr/>
          </p:nvSpPr>
          <p:spPr bwMode="auto">
            <a:xfrm flipH="1">
              <a:off x="2140" y="2388"/>
              <a:ext cx="19" cy="0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1" name="Freeform 278"/>
            <p:cNvSpPr>
              <a:spLocks/>
            </p:cNvSpPr>
            <p:nvPr/>
          </p:nvSpPr>
          <p:spPr bwMode="auto">
            <a:xfrm>
              <a:off x="2182" y="2364"/>
              <a:ext cx="43" cy="36"/>
            </a:xfrm>
            <a:custGeom>
              <a:avLst/>
              <a:gdLst>
                <a:gd name="T0" fmla="*/ 22 w 43"/>
                <a:gd name="T1" fmla="*/ 0 h 36"/>
                <a:gd name="T2" fmla="*/ 43 w 43"/>
                <a:gd name="T3" fmla="*/ 36 h 36"/>
                <a:gd name="T4" fmla="*/ 0 w 43"/>
                <a:gd name="T5" fmla="*/ 36 h 36"/>
                <a:gd name="T6" fmla="*/ 22 w 43"/>
                <a:gd name="T7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36">
                  <a:moveTo>
                    <a:pt x="22" y="0"/>
                  </a:moveTo>
                  <a:lnTo>
                    <a:pt x="43" y="36"/>
                  </a:lnTo>
                  <a:lnTo>
                    <a:pt x="0" y="36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FFFFFF"/>
            </a:solidFill>
            <a:ln w="793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" name="Rectangle 279"/>
            <p:cNvSpPr>
              <a:spLocks noChangeArrowheads="1"/>
            </p:cNvSpPr>
            <p:nvPr/>
          </p:nvSpPr>
          <p:spPr bwMode="auto">
            <a:xfrm>
              <a:off x="2277" y="2350"/>
              <a:ext cx="479" cy="1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9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20-30cm-snr4</a:t>
              </a:r>
              <a:endParaRPr kumimoji="0" lang="zh-CN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52531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02256" y="2511189"/>
            <a:ext cx="820230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0" dirty="0" smtClean="0"/>
              <a:t>弯曲长度</a:t>
            </a:r>
            <a:endParaRPr lang="zh-CN" altLang="en-US" sz="8000" dirty="0"/>
          </a:p>
        </p:txBody>
      </p:sp>
      <p:sp>
        <p:nvSpPr>
          <p:cNvPr id="3" name="右箭头 2">
            <a:hlinkClick r:id="rId2" action="ppaction://hlinksldjump"/>
          </p:cNvPr>
          <p:cNvSpPr/>
          <p:nvPr/>
        </p:nvSpPr>
        <p:spPr>
          <a:xfrm>
            <a:off x="10045700" y="5880100"/>
            <a:ext cx="990600" cy="6985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下箭头 3">
            <a:hlinkClick r:id="rId3" action="ppaction://hlinksldjump"/>
          </p:cNvPr>
          <p:cNvSpPr/>
          <p:nvPr/>
        </p:nvSpPr>
        <p:spPr>
          <a:xfrm rot="10800000">
            <a:off x="8966200" y="5511800"/>
            <a:ext cx="863600" cy="1066800"/>
          </a:xfrm>
          <a:prstGeom prst="downArrow">
            <a:avLst>
              <a:gd name="adj1" fmla="val 38235"/>
              <a:gd name="adj2" fmla="val 5000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5293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6438033" y="1520685"/>
            <a:ext cx="4683003" cy="3668765"/>
            <a:chOff x="6438033" y="1520685"/>
            <a:chExt cx="4683003" cy="3668765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385" t="5817" r="7981" b="10139"/>
            <a:stretch/>
          </p:blipFill>
          <p:spPr>
            <a:xfrm>
              <a:off x="6997700" y="1625600"/>
              <a:ext cx="3898900" cy="3086100"/>
            </a:xfrm>
            <a:prstGeom prst="rect">
              <a:avLst/>
            </a:prstGeom>
          </p:spPr>
        </p:pic>
        <p:sp>
          <p:nvSpPr>
            <p:cNvPr id="4" name="文本框 3"/>
            <p:cNvSpPr txBox="1"/>
            <p:nvPr/>
          </p:nvSpPr>
          <p:spPr>
            <a:xfrm>
              <a:off x="8041241" y="4820118"/>
              <a:ext cx="2165113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弯曲长度</a:t>
              </a:r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/m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8153839" y="4637416"/>
              <a:ext cx="4326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9013688" y="4637416"/>
              <a:ext cx="4326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10688372" y="4637416"/>
              <a:ext cx="4326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6824558" y="4637416"/>
              <a:ext cx="4326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0.5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9851888" y="4637416"/>
              <a:ext cx="4326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7337288" y="4637416"/>
              <a:ext cx="4326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7678313" y="4637416"/>
              <a:ext cx="4326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1.5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8518970" y="4637416"/>
              <a:ext cx="4326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r>
                <a:rPr lang="en-US" altLang="zh-CN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.5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9341953" y="4636604"/>
              <a:ext cx="4326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3.5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10191932" y="4636603"/>
              <a:ext cx="4326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r>
                <a:rPr lang="en-US" altLang="zh-CN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.5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 rot="16200000">
              <a:off x="5540142" y="2839432"/>
              <a:ext cx="2165113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气体吸收度</a:t>
              </a:r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/dB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6807364" y="4512341"/>
              <a:ext cx="28744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6807841" y="4094586"/>
              <a:ext cx="4326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6824558" y="3676831"/>
              <a:ext cx="4326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6807841" y="3259076"/>
              <a:ext cx="4326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6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6824558" y="2808274"/>
              <a:ext cx="4326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8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6734753" y="2371909"/>
              <a:ext cx="4326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10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6734753" y="1520685"/>
              <a:ext cx="4326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14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6734753" y="1953537"/>
              <a:ext cx="4326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12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24" name="组合 23"/>
            <p:cNvGrpSpPr/>
            <p:nvPr/>
          </p:nvGrpSpPr>
          <p:grpSpPr>
            <a:xfrm>
              <a:off x="9221923" y="1749306"/>
              <a:ext cx="1560528" cy="894230"/>
              <a:chOff x="6959064" y="5299036"/>
              <a:chExt cx="1254220" cy="894230"/>
            </a:xfrm>
          </p:grpSpPr>
          <p:sp>
            <p:nvSpPr>
              <p:cNvPr id="25" name="矩形 24"/>
              <p:cNvSpPr/>
              <p:nvPr/>
            </p:nvSpPr>
            <p:spPr>
              <a:xfrm>
                <a:off x="6959064" y="5299036"/>
                <a:ext cx="1218855" cy="885506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26" name="直接连接符 25"/>
              <p:cNvCxnSpPr/>
              <p:nvPr/>
            </p:nvCxnSpPr>
            <p:spPr>
              <a:xfrm>
                <a:off x="7017542" y="5486025"/>
                <a:ext cx="252000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文本框 26"/>
              <p:cNvSpPr txBox="1"/>
              <p:nvPr/>
            </p:nvSpPr>
            <p:spPr>
              <a:xfrm>
                <a:off x="7239027" y="5299036"/>
                <a:ext cx="97425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C=1500ppm</a:t>
                </a:r>
                <a:endParaRPr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28" name="直接连接符 27"/>
              <p:cNvCxnSpPr/>
              <p:nvPr/>
            </p:nvCxnSpPr>
            <p:spPr>
              <a:xfrm>
                <a:off x="7017542" y="5742826"/>
                <a:ext cx="252000" cy="0"/>
              </a:xfrm>
              <a:prstGeom prst="line">
                <a:avLst/>
              </a:prstGeom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29" name="文本框 28"/>
              <p:cNvSpPr txBox="1"/>
              <p:nvPr/>
            </p:nvSpPr>
            <p:spPr>
              <a:xfrm>
                <a:off x="7239027" y="5572512"/>
                <a:ext cx="97425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C=1000ppm</a:t>
                </a:r>
                <a:endParaRPr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" name="文本框 29"/>
              <p:cNvSpPr txBox="1"/>
              <p:nvPr/>
            </p:nvSpPr>
            <p:spPr>
              <a:xfrm>
                <a:off x="7239026" y="5854712"/>
                <a:ext cx="89180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C=500ppm</a:t>
                </a:r>
                <a:endParaRPr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31" name="直接连接符 30"/>
              <p:cNvCxnSpPr/>
              <p:nvPr/>
            </p:nvCxnSpPr>
            <p:spPr>
              <a:xfrm>
                <a:off x="7042942" y="6009526"/>
                <a:ext cx="252000" cy="0"/>
              </a:xfrm>
              <a:prstGeom prst="line">
                <a:avLst/>
              </a:prstGeom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2" name="组合 31"/>
          <p:cNvGrpSpPr/>
          <p:nvPr/>
        </p:nvGrpSpPr>
        <p:grpSpPr>
          <a:xfrm>
            <a:off x="469225" y="1221862"/>
            <a:ext cx="5348835" cy="3967588"/>
            <a:chOff x="469225" y="1221862"/>
            <a:chExt cx="5348835" cy="3967588"/>
          </a:xfrm>
        </p:grpSpPr>
        <p:sp>
          <p:nvSpPr>
            <p:cNvPr id="33" name="文本框 32"/>
            <p:cNvSpPr txBox="1"/>
            <p:nvPr/>
          </p:nvSpPr>
          <p:spPr>
            <a:xfrm rot="16200000">
              <a:off x="-428666" y="2839433"/>
              <a:ext cx="2165113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气体吸收度</a:t>
              </a:r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/dB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2348705" y="4820118"/>
              <a:ext cx="2165113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气体浓度</a:t>
              </a:r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/ppm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35" name="图片 3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19" b="9672"/>
            <a:stretch/>
          </p:blipFill>
          <p:spPr bwMode="auto">
            <a:xfrm>
              <a:off x="800099" y="1221862"/>
              <a:ext cx="5017961" cy="3680338"/>
            </a:xfrm>
            <a:prstGeom prst="rect">
              <a:avLst/>
            </a:prstGeom>
            <a:noFill/>
          </p:spPr>
        </p:pic>
      </p:grpSp>
      <p:pic>
        <p:nvPicPr>
          <p:cNvPr id="36" name="图片 3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924" y="-51148"/>
            <a:ext cx="5391150" cy="4086225"/>
          </a:xfrm>
          <a:prstGeom prst="rect">
            <a:avLst/>
          </a:prstGeom>
        </p:spPr>
      </p:pic>
      <p:sp>
        <p:nvSpPr>
          <p:cNvPr id="37" name="文本框 36"/>
          <p:cNvSpPr txBox="1"/>
          <p:nvPr/>
        </p:nvSpPr>
        <p:spPr>
          <a:xfrm>
            <a:off x="7793463" y="3307076"/>
            <a:ext cx="16965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altLang="zh-CN" sz="1600" i="1" baseline="-25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max</a:t>
            </a:r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=1.791m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7361118" y="2065355"/>
            <a:ext cx="16965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altLang="zh-CN" sz="1600" i="1" baseline="-25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max</a:t>
            </a:r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=1.028m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7557684" y="2623608"/>
            <a:ext cx="16965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altLang="zh-CN" sz="1600" i="1" baseline="-25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max</a:t>
            </a:r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=1.308m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417235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203041" y="4299418"/>
            <a:ext cx="216511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弯曲长度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/m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315639" y="4116716"/>
            <a:ext cx="4326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175488" y="4116716"/>
            <a:ext cx="4326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9850172" y="4116716"/>
            <a:ext cx="4326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986358" y="4116716"/>
            <a:ext cx="4326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0.5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9013688" y="4116716"/>
            <a:ext cx="4326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499088" y="4116716"/>
            <a:ext cx="4326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840113" y="4116716"/>
            <a:ext cx="4326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1.5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680770" y="4116716"/>
            <a:ext cx="4326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.5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503753" y="4115904"/>
            <a:ext cx="4326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3.5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9353732" y="4115903"/>
            <a:ext cx="4326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.5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8581036" y="1273136"/>
            <a:ext cx="1297578" cy="885506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" name="直接连接符 13"/>
          <p:cNvCxnSpPr/>
          <p:nvPr/>
        </p:nvCxnSpPr>
        <p:spPr>
          <a:xfrm>
            <a:off x="8668542" y="1460125"/>
            <a:ext cx="2520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/>
              <p:cNvSpPr txBox="1"/>
              <p:nvPr/>
            </p:nvSpPr>
            <p:spPr>
              <a:xfrm>
                <a:off x="8839227" y="1273136"/>
                <a:ext cx="94917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60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=10</m:t>
                      </m:r>
                    </m:oMath>
                  </m:oMathPara>
                </a14:m>
                <a:endParaRPr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" name="文本框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9227" y="1273136"/>
                <a:ext cx="949171" cy="338554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直接连接符 15"/>
          <p:cNvCxnSpPr/>
          <p:nvPr/>
        </p:nvCxnSpPr>
        <p:spPr>
          <a:xfrm>
            <a:off x="8668542" y="1716926"/>
            <a:ext cx="25200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/>
              <p:cNvSpPr txBox="1"/>
              <p:nvPr/>
            </p:nvSpPr>
            <p:spPr>
              <a:xfrm>
                <a:off x="8839227" y="1546612"/>
                <a:ext cx="94917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60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=20</m:t>
                      </m:r>
                    </m:oMath>
                  </m:oMathPara>
                </a14:m>
                <a:endParaRPr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7" name="文本框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9227" y="1546612"/>
                <a:ext cx="949171" cy="33855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/>
              <p:cNvSpPr txBox="1"/>
              <p:nvPr/>
            </p:nvSpPr>
            <p:spPr>
              <a:xfrm>
                <a:off x="8839226" y="1828812"/>
                <a:ext cx="94917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60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=30</m:t>
                      </m:r>
                    </m:oMath>
                  </m:oMathPara>
                </a14:m>
                <a:endParaRPr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8" name="文本框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9226" y="1828812"/>
                <a:ext cx="949171" cy="33855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直接连接符 18"/>
          <p:cNvCxnSpPr/>
          <p:nvPr/>
        </p:nvCxnSpPr>
        <p:spPr>
          <a:xfrm>
            <a:off x="8693942" y="1983626"/>
            <a:ext cx="252000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5101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300" y="11723"/>
            <a:ext cx="4320000" cy="3240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7" r="4656"/>
          <a:stretch/>
        </p:blipFill>
        <p:spPr>
          <a:xfrm>
            <a:off x="4838700" y="130708"/>
            <a:ext cx="3975100" cy="3240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300" y="3240000"/>
            <a:ext cx="4320000" cy="3240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79" r="5926"/>
          <a:stretch/>
        </p:blipFill>
        <p:spPr>
          <a:xfrm>
            <a:off x="4953000" y="3240000"/>
            <a:ext cx="3810000" cy="32400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387657" y="4583001"/>
            <a:ext cx="16965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altLang="zh-CN" sz="1200" i="1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max</a:t>
            </a:r>
            <a:r>
              <a:rPr lang="en-US" altLang="zh-CN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=0.73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267011" y="3700908"/>
            <a:ext cx="16965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altLang="zh-CN" sz="1200" i="1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max</a:t>
            </a:r>
            <a:r>
              <a:rPr lang="en-US" altLang="zh-CN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=1.12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754286" y="4195297"/>
            <a:ext cx="16965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altLang="zh-CN" sz="1200" i="1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max</a:t>
            </a:r>
            <a:r>
              <a:rPr lang="en-US" altLang="zh-CN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=0.88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7690523" y="3507989"/>
            <a:ext cx="1911006" cy="587847"/>
            <a:chOff x="7690523" y="3507989"/>
            <a:chExt cx="1911006" cy="587847"/>
          </a:xfrm>
        </p:grpSpPr>
        <p:sp>
          <p:nvSpPr>
            <p:cNvPr id="14" name="矩形 13"/>
            <p:cNvSpPr/>
            <p:nvPr/>
          </p:nvSpPr>
          <p:spPr>
            <a:xfrm>
              <a:off x="7690523" y="3529659"/>
              <a:ext cx="864000" cy="54000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9" name="直接连接符 8"/>
            <p:cNvCxnSpPr/>
            <p:nvPr/>
          </p:nvCxnSpPr>
          <p:spPr>
            <a:xfrm>
              <a:off x="7778237" y="3967532"/>
              <a:ext cx="180000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/>
          </p:nvCxnSpPr>
          <p:spPr>
            <a:xfrm>
              <a:off x="7778237" y="3799659"/>
              <a:ext cx="180000" cy="0"/>
            </a:xfrm>
            <a:prstGeom prst="line">
              <a:avLst/>
            </a:prstGeom>
            <a:ln w="127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1" name="文本框 10"/>
            <p:cNvSpPr txBox="1"/>
            <p:nvPr/>
          </p:nvSpPr>
          <p:spPr>
            <a:xfrm>
              <a:off x="7904931" y="3672176"/>
              <a:ext cx="169659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5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1500ppm</a:t>
              </a:r>
              <a:endParaRPr lang="zh-CN" altLang="en-US" sz="105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2" name="直接连接符 11"/>
            <p:cNvCxnSpPr/>
            <p:nvPr/>
          </p:nvCxnSpPr>
          <p:spPr>
            <a:xfrm>
              <a:off x="7778237" y="3639484"/>
              <a:ext cx="180000" cy="0"/>
            </a:xfrm>
            <a:prstGeom prst="line">
              <a:avLst/>
            </a:prstGeom>
            <a:ln w="12700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13" name="文本框 12"/>
            <p:cNvSpPr txBox="1"/>
            <p:nvPr/>
          </p:nvSpPr>
          <p:spPr>
            <a:xfrm>
              <a:off x="7904931" y="3507989"/>
              <a:ext cx="169659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5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1000ppm</a:t>
              </a:r>
              <a:endParaRPr lang="zh-CN" altLang="en-US" sz="105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7904931" y="3834226"/>
              <a:ext cx="169659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5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r>
                <a:rPr lang="en-US" altLang="zh-CN" sz="105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000ppm</a:t>
              </a:r>
              <a:endParaRPr lang="zh-CN" altLang="en-US" sz="105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1238923" y="3507212"/>
            <a:ext cx="1911006" cy="587847"/>
            <a:chOff x="7690523" y="3507989"/>
            <a:chExt cx="1911006" cy="587847"/>
          </a:xfrm>
        </p:grpSpPr>
        <p:sp>
          <p:nvSpPr>
            <p:cNvPr id="18" name="矩形 17"/>
            <p:cNvSpPr/>
            <p:nvPr/>
          </p:nvSpPr>
          <p:spPr>
            <a:xfrm>
              <a:off x="7690523" y="3529659"/>
              <a:ext cx="1008978" cy="54000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9" name="直接连接符 18"/>
            <p:cNvCxnSpPr/>
            <p:nvPr/>
          </p:nvCxnSpPr>
          <p:spPr>
            <a:xfrm>
              <a:off x="7778237" y="3967532"/>
              <a:ext cx="180000" cy="0"/>
            </a:xfrm>
            <a:prstGeom prst="line">
              <a:avLst/>
            </a:prstGeom>
            <a:ln w="12700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>
              <a:off x="7778237" y="3799659"/>
              <a:ext cx="180000" cy="0"/>
            </a:xfrm>
            <a:prstGeom prst="line">
              <a:avLst/>
            </a:prstGeom>
            <a:ln w="127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1" name="文本框 20"/>
            <p:cNvSpPr txBox="1"/>
            <p:nvPr/>
          </p:nvSpPr>
          <p:spPr>
            <a:xfrm>
              <a:off x="7904931" y="3672176"/>
              <a:ext cx="169659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5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r>
                <a:rPr lang="en-US" altLang="zh-CN" sz="105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00ppm</a:t>
              </a:r>
              <a:endParaRPr lang="zh-CN" altLang="en-US" sz="105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2" name="直接连接符 21"/>
            <p:cNvCxnSpPr/>
            <p:nvPr/>
          </p:nvCxnSpPr>
          <p:spPr>
            <a:xfrm>
              <a:off x="7778237" y="3639484"/>
              <a:ext cx="180000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文本框 22"/>
            <p:cNvSpPr txBox="1"/>
            <p:nvPr/>
          </p:nvSpPr>
          <p:spPr>
            <a:xfrm>
              <a:off x="7904931" y="3507989"/>
              <a:ext cx="169659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5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100ppm</a:t>
              </a:r>
              <a:endParaRPr lang="zh-CN" altLang="en-US" sz="105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7904931" y="3834226"/>
              <a:ext cx="169659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5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r>
                <a:rPr lang="en-US" altLang="zh-CN" sz="105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00ppm</a:t>
              </a:r>
              <a:endParaRPr lang="zh-CN" altLang="en-US" sz="105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5" name="矩形 24"/>
          <p:cNvSpPr/>
          <p:nvPr/>
        </p:nvSpPr>
        <p:spPr>
          <a:xfrm>
            <a:off x="4057040" y="2501167"/>
            <a:ext cx="441147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dirty="0">
                <a:ln w="0"/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b="0" cap="none" spc="0" dirty="0" smtClean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a)</a:t>
            </a:r>
            <a:endParaRPr lang="zh-CN" altLang="en-US" b="0" cap="none" spc="0" dirty="0">
              <a:ln w="0"/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8188528" y="2501167"/>
            <a:ext cx="453970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dirty="0" smtClean="0">
                <a:ln w="0"/>
                <a:latin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  <a:endParaRPr lang="zh-CN" altLang="en-US" sz="1400" b="0" cap="none" spc="0" dirty="0">
              <a:ln w="0"/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8188528" y="5681717"/>
            <a:ext cx="453970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dirty="0" smtClean="0">
                <a:ln w="0"/>
                <a:latin typeface="Times New Roman" panose="02020603050405020304" pitchFamily="18" charset="0"/>
                <a:cs typeface="Times New Roman" panose="02020603050405020304" pitchFamily="18" charset="0"/>
              </a:rPr>
              <a:t>(d)</a:t>
            </a:r>
            <a:endParaRPr lang="zh-CN" altLang="en-US" sz="1400" b="0" cap="none" spc="0" dirty="0">
              <a:ln w="0"/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4099519" y="5719817"/>
            <a:ext cx="356187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1200" dirty="0" smtClean="0">
                <a:ln w="0"/>
                <a:latin typeface="Times New Roman" panose="02020603050405020304" pitchFamily="18" charset="0"/>
                <a:cs typeface="Times New Roman" panose="02020603050405020304" pitchFamily="18" charset="0"/>
              </a:rPr>
              <a:t>(c)</a:t>
            </a:r>
            <a:endParaRPr lang="zh-CN" altLang="en-US" sz="1200" b="0" cap="none" spc="0" dirty="0">
              <a:ln w="0"/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9" name="图片 28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8"/>
          <a:stretch/>
        </p:blipFill>
        <p:spPr>
          <a:xfrm>
            <a:off x="774700" y="3240000"/>
            <a:ext cx="4167600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277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组合 62"/>
          <p:cNvGrpSpPr/>
          <p:nvPr/>
        </p:nvGrpSpPr>
        <p:grpSpPr>
          <a:xfrm>
            <a:off x="5327387" y="382065"/>
            <a:ext cx="5822164" cy="4410272"/>
            <a:chOff x="5621299" y="382065"/>
            <a:chExt cx="5822164" cy="4410272"/>
          </a:xfrm>
        </p:grpSpPr>
        <p:pic>
          <p:nvPicPr>
            <p:cNvPr id="28" name="图片 27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693" r="7589" b="10222"/>
            <a:stretch/>
          </p:blipFill>
          <p:spPr>
            <a:xfrm>
              <a:off x="6286499" y="382065"/>
              <a:ext cx="4584701" cy="3872435"/>
            </a:xfrm>
            <a:prstGeom prst="rect">
              <a:avLst/>
            </a:prstGeom>
          </p:spPr>
        </p:pic>
        <p:grpSp>
          <p:nvGrpSpPr>
            <p:cNvPr id="50" name="组合 49"/>
            <p:cNvGrpSpPr/>
            <p:nvPr/>
          </p:nvGrpSpPr>
          <p:grpSpPr>
            <a:xfrm>
              <a:off x="9527425" y="792676"/>
              <a:ext cx="1916038" cy="946239"/>
              <a:chOff x="935131" y="754835"/>
              <a:chExt cx="1916038" cy="946239"/>
            </a:xfrm>
          </p:grpSpPr>
          <p:grpSp>
            <p:nvGrpSpPr>
              <p:cNvPr id="22" name="组合 21"/>
              <p:cNvGrpSpPr/>
              <p:nvPr/>
            </p:nvGrpSpPr>
            <p:grpSpPr>
              <a:xfrm>
                <a:off x="935131" y="754835"/>
                <a:ext cx="1151275" cy="913317"/>
                <a:chOff x="2522986" y="1390318"/>
                <a:chExt cx="1281860" cy="913317"/>
              </a:xfrm>
            </p:grpSpPr>
            <p:grpSp>
              <p:nvGrpSpPr>
                <p:cNvPr id="16" name="组合 15"/>
                <p:cNvGrpSpPr/>
                <p:nvPr/>
              </p:nvGrpSpPr>
              <p:grpSpPr>
                <a:xfrm>
                  <a:off x="2522986" y="1390318"/>
                  <a:ext cx="1281860" cy="913317"/>
                  <a:chOff x="2171564" y="957760"/>
                  <a:chExt cx="1281860" cy="665638"/>
                </a:xfrm>
              </p:grpSpPr>
              <p:sp>
                <p:nvSpPr>
                  <p:cNvPr id="17" name="矩形 16"/>
                  <p:cNvSpPr/>
                  <p:nvPr/>
                </p:nvSpPr>
                <p:spPr>
                  <a:xfrm>
                    <a:off x="2171564" y="957760"/>
                    <a:ext cx="1281860" cy="665638"/>
                  </a:xfrm>
                  <a:prstGeom prst="rect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cxnSp>
                <p:nvCxnSpPr>
                  <p:cNvPr id="18" name="直接连接符 17"/>
                  <p:cNvCxnSpPr/>
                  <p:nvPr/>
                </p:nvCxnSpPr>
                <p:spPr>
                  <a:xfrm>
                    <a:off x="2253544" y="1094452"/>
                    <a:ext cx="180000" cy="0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" name="直接连接符 18"/>
                  <p:cNvCxnSpPr/>
                  <p:nvPr/>
                </p:nvCxnSpPr>
                <p:spPr>
                  <a:xfrm>
                    <a:off x="2253544" y="1228340"/>
                    <a:ext cx="180000" cy="0"/>
                  </a:xfrm>
                  <a:prstGeom prst="line">
                    <a:avLst/>
                  </a:prstGeom>
                </p:spPr>
                <p:style>
                  <a:lnRef idx="1">
                    <a:schemeClr val="accent2"/>
                  </a:lnRef>
                  <a:fillRef idx="0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" name="直接连接符 19"/>
                  <p:cNvCxnSpPr/>
                  <p:nvPr/>
                </p:nvCxnSpPr>
                <p:spPr>
                  <a:xfrm>
                    <a:off x="2253544" y="1380740"/>
                    <a:ext cx="180000" cy="0"/>
                  </a:xfrm>
                  <a:prstGeom prst="line">
                    <a:avLst/>
                  </a:prstGeom>
                </p:spPr>
                <p:style>
                  <a:lnRef idx="1">
                    <a:schemeClr val="accent4"/>
                  </a:lnRef>
                  <a:fillRef idx="0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21" name="直接连接符 20"/>
                <p:cNvCxnSpPr/>
                <p:nvPr/>
              </p:nvCxnSpPr>
              <p:spPr>
                <a:xfrm>
                  <a:off x="2604966" y="2135786"/>
                  <a:ext cx="180000" cy="0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accent3"/>
                </a:lnRef>
                <a:fillRef idx="0">
                  <a:schemeClr val="accent3"/>
                </a:fillRef>
                <a:effectRef idx="0">
                  <a:schemeClr val="accent3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3" name="文本框 22"/>
              <p:cNvSpPr txBox="1"/>
              <p:nvPr/>
            </p:nvSpPr>
            <p:spPr>
              <a:xfrm>
                <a:off x="1150328" y="757584"/>
                <a:ext cx="169659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0.5m</a:t>
                </a: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" name="文本框 23"/>
              <p:cNvSpPr txBox="1"/>
              <p:nvPr/>
            </p:nvSpPr>
            <p:spPr>
              <a:xfrm>
                <a:off x="1150328" y="934564"/>
                <a:ext cx="169659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1m</a:t>
                </a: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" name="文本框 24"/>
              <p:cNvSpPr txBox="1"/>
              <p:nvPr/>
            </p:nvSpPr>
            <p:spPr>
              <a:xfrm>
                <a:off x="1154571" y="1136971"/>
                <a:ext cx="169659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1.5m</a:t>
                </a: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" name="文本框 25"/>
              <p:cNvSpPr txBox="1"/>
              <p:nvPr/>
            </p:nvSpPr>
            <p:spPr>
              <a:xfrm>
                <a:off x="1150328" y="1331742"/>
                <a:ext cx="169659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2m</a:t>
                </a: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0" name="组合 29"/>
            <p:cNvGrpSpPr/>
            <p:nvPr/>
          </p:nvGrpSpPr>
          <p:grpSpPr>
            <a:xfrm>
              <a:off x="6057509" y="4044321"/>
              <a:ext cx="5032643" cy="748016"/>
              <a:chOff x="585234" y="4044321"/>
              <a:chExt cx="5032643" cy="748016"/>
            </a:xfrm>
          </p:grpSpPr>
          <p:sp>
            <p:nvSpPr>
              <p:cNvPr id="31" name="文本框 30"/>
              <p:cNvSpPr txBox="1"/>
              <p:nvPr/>
            </p:nvSpPr>
            <p:spPr>
              <a:xfrm>
                <a:off x="2311379" y="4423005"/>
                <a:ext cx="2165113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气体浓度</a:t>
                </a:r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/ppm</a:t>
                </a: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2" name="文本框 31"/>
              <p:cNvSpPr txBox="1"/>
              <p:nvPr/>
            </p:nvSpPr>
            <p:spPr>
              <a:xfrm>
                <a:off x="585234" y="4044321"/>
                <a:ext cx="43266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" name="文本框 32"/>
              <p:cNvSpPr txBox="1"/>
              <p:nvPr/>
            </p:nvSpPr>
            <p:spPr>
              <a:xfrm>
                <a:off x="699534" y="4158621"/>
                <a:ext cx="43266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4" name="文本框 33"/>
              <p:cNvSpPr txBox="1"/>
              <p:nvPr/>
            </p:nvSpPr>
            <p:spPr>
              <a:xfrm>
                <a:off x="1452833" y="4158621"/>
                <a:ext cx="60454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1000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5" name="文本框 34"/>
              <p:cNvSpPr txBox="1"/>
              <p:nvPr/>
            </p:nvSpPr>
            <p:spPr>
              <a:xfrm>
                <a:off x="3269752" y="4157826"/>
                <a:ext cx="60454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  <a:r>
                  <a:rPr lang="en-US" altLang="zh-CN" sz="1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000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6" name="文本框 35"/>
              <p:cNvSpPr txBox="1"/>
              <p:nvPr/>
            </p:nvSpPr>
            <p:spPr>
              <a:xfrm>
                <a:off x="5013332" y="4154618"/>
                <a:ext cx="60454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</a:t>
                </a:r>
                <a:r>
                  <a:rPr lang="en-US" altLang="zh-CN" sz="1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000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7" name="文本框 36"/>
              <p:cNvSpPr txBox="1"/>
              <p:nvPr/>
            </p:nvSpPr>
            <p:spPr>
              <a:xfrm>
                <a:off x="2350455" y="4154619"/>
                <a:ext cx="60454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altLang="zh-CN" sz="1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000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8" name="文本框 37"/>
              <p:cNvSpPr txBox="1"/>
              <p:nvPr/>
            </p:nvSpPr>
            <p:spPr>
              <a:xfrm>
                <a:off x="4153122" y="4156814"/>
                <a:ext cx="60454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4000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39" name="文本框 38"/>
            <p:cNvSpPr txBox="1"/>
            <p:nvPr/>
          </p:nvSpPr>
          <p:spPr>
            <a:xfrm rot="16200000">
              <a:off x="4723408" y="2047492"/>
              <a:ext cx="216511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灵敏度</a:t>
              </a:r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/a.u.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5878823" y="2874901"/>
              <a:ext cx="58594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0.01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1" name="文本框 40"/>
            <p:cNvSpPr txBox="1"/>
            <p:nvPr/>
          </p:nvSpPr>
          <p:spPr>
            <a:xfrm>
              <a:off x="5878823" y="549299"/>
              <a:ext cx="58594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0.03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5881787" y="1687319"/>
              <a:ext cx="58594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0.02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4" name="组合 63"/>
          <p:cNvGrpSpPr/>
          <p:nvPr/>
        </p:nvGrpSpPr>
        <p:grpSpPr>
          <a:xfrm>
            <a:off x="215902" y="354613"/>
            <a:ext cx="5401975" cy="4437724"/>
            <a:chOff x="215902" y="354613"/>
            <a:chExt cx="5401975" cy="4437724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662" r="7832" b="10615"/>
            <a:stretch/>
          </p:blipFill>
          <p:spPr>
            <a:xfrm>
              <a:off x="800100" y="354613"/>
              <a:ext cx="4610100" cy="3887188"/>
            </a:xfrm>
            <a:prstGeom prst="rect">
              <a:avLst/>
            </a:prstGeom>
          </p:spPr>
        </p:pic>
        <p:sp>
          <p:nvSpPr>
            <p:cNvPr id="4" name="文本框 3"/>
            <p:cNvSpPr txBox="1"/>
            <p:nvPr/>
          </p:nvSpPr>
          <p:spPr>
            <a:xfrm rot="16200000">
              <a:off x="-681989" y="2044281"/>
              <a:ext cx="2165113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气体吸收度</a:t>
              </a:r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/dB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585234" y="3273404"/>
              <a:ext cx="4326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521734" y="1706736"/>
              <a:ext cx="4326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12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585234" y="2490924"/>
              <a:ext cx="4326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8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521734" y="903601"/>
              <a:ext cx="4326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16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29" name="组合 28"/>
            <p:cNvGrpSpPr/>
            <p:nvPr/>
          </p:nvGrpSpPr>
          <p:grpSpPr>
            <a:xfrm>
              <a:off x="585234" y="4044321"/>
              <a:ext cx="5032643" cy="748016"/>
              <a:chOff x="585234" y="4044321"/>
              <a:chExt cx="5032643" cy="748016"/>
            </a:xfrm>
          </p:grpSpPr>
          <p:sp>
            <p:nvSpPr>
              <p:cNvPr id="3" name="文本框 2"/>
              <p:cNvSpPr txBox="1"/>
              <p:nvPr/>
            </p:nvSpPr>
            <p:spPr>
              <a:xfrm>
                <a:off x="2311379" y="4423005"/>
                <a:ext cx="2165113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气体浓度</a:t>
                </a:r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/ppm</a:t>
                </a: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" name="文本框 7"/>
              <p:cNvSpPr txBox="1"/>
              <p:nvPr/>
            </p:nvSpPr>
            <p:spPr>
              <a:xfrm>
                <a:off x="585234" y="4044321"/>
                <a:ext cx="43266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" name="文本框 9"/>
              <p:cNvSpPr txBox="1"/>
              <p:nvPr/>
            </p:nvSpPr>
            <p:spPr>
              <a:xfrm>
                <a:off x="699534" y="4158621"/>
                <a:ext cx="43266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" name="文本框 10"/>
              <p:cNvSpPr txBox="1"/>
              <p:nvPr/>
            </p:nvSpPr>
            <p:spPr>
              <a:xfrm>
                <a:off x="1452833" y="4158621"/>
                <a:ext cx="60454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1000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" name="文本框 11"/>
              <p:cNvSpPr txBox="1"/>
              <p:nvPr/>
            </p:nvSpPr>
            <p:spPr>
              <a:xfrm>
                <a:off x="3269752" y="4157826"/>
                <a:ext cx="60454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  <a:r>
                  <a:rPr lang="en-US" altLang="zh-CN" sz="1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000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" name="文本框 12"/>
              <p:cNvSpPr txBox="1"/>
              <p:nvPr/>
            </p:nvSpPr>
            <p:spPr>
              <a:xfrm>
                <a:off x="5013332" y="4154618"/>
                <a:ext cx="60454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</a:t>
                </a:r>
                <a:r>
                  <a:rPr lang="en-US" altLang="zh-CN" sz="1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000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" name="文本框 13"/>
              <p:cNvSpPr txBox="1"/>
              <p:nvPr/>
            </p:nvSpPr>
            <p:spPr>
              <a:xfrm>
                <a:off x="2350455" y="4154619"/>
                <a:ext cx="60454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altLang="zh-CN" sz="1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000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" name="文本框 14"/>
              <p:cNvSpPr txBox="1"/>
              <p:nvPr/>
            </p:nvSpPr>
            <p:spPr>
              <a:xfrm>
                <a:off x="4153122" y="4156814"/>
                <a:ext cx="60454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4000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51" name="组合 50"/>
            <p:cNvGrpSpPr/>
            <p:nvPr/>
          </p:nvGrpSpPr>
          <p:grpSpPr>
            <a:xfrm>
              <a:off x="926212" y="748841"/>
              <a:ext cx="1945066" cy="975267"/>
              <a:chOff x="906103" y="725807"/>
              <a:chExt cx="1945066" cy="975267"/>
            </a:xfrm>
          </p:grpSpPr>
          <p:grpSp>
            <p:nvGrpSpPr>
              <p:cNvPr id="52" name="组合 51"/>
              <p:cNvGrpSpPr/>
              <p:nvPr/>
            </p:nvGrpSpPr>
            <p:grpSpPr>
              <a:xfrm>
                <a:off x="906103" y="725807"/>
                <a:ext cx="1151275" cy="913317"/>
                <a:chOff x="2490666" y="1361290"/>
                <a:chExt cx="1281860" cy="913317"/>
              </a:xfrm>
            </p:grpSpPr>
            <p:grpSp>
              <p:nvGrpSpPr>
                <p:cNvPr id="57" name="组合 56"/>
                <p:cNvGrpSpPr/>
                <p:nvPr/>
              </p:nvGrpSpPr>
              <p:grpSpPr>
                <a:xfrm>
                  <a:off x="2490666" y="1361290"/>
                  <a:ext cx="1281860" cy="913317"/>
                  <a:chOff x="2139244" y="936604"/>
                  <a:chExt cx="1281860" cy="665638"/>
                </a:xfrm>
              </p:grpSpPr>
              <p:sp>
                <p:nvSpPr>
                  <p:cNvPr id="59" name="矩形 58"/>
                  <p:cNvSpPr/>
                  <p:nvPr/>
                </p:nvSpPr>
                <p:spPr>
                  <a:xfrm>
                    <a:off x="2139244" y="936604"/>
                    <a:ext cx="1281860" cy="665638"/>
                  </a:xfrm>
                  <a:prstGeom prst="rect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cxnSp>
                <p:nvCxnSpPr>
                  <p:cNvPr id="60" name="直接连接符 59"/>
                  <p:cNvCxnSpPr/>
                  <p:nvPr/>
                </p:nvCxnSpPr>
                <p:spPr>
                  <a:xfrm>
                    <a:off x="2253544" y="1094452"/>
                    <a:ext cx="180000" cy="0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1" name="直接连接符 60"/>
                  <p:cNvCxnSpPr/>
                  <p:nvPr/>
                </p:nvCxnSpPr>
                <p:spPr>
                  <a:xfrm>
                    <a:off x="2253544" y="1228340"/>
                    <a:ext cx="180000" cy="0"/>
                  </a:xfrm>
                  <a:prstGeom prst="line">
                    <a:avLst/>
                  </a:prstGeom>
                </p:spPr>
                <p:style>
                  <a:lnRef idx="1">
                    <a:schemeClr val="accent2"/>
                  </a:lnRef>
                  <a:fillRef idx="0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2" name="直接连接符 61"/>
                  <p:cNvCxnSpPr/>
                  <p:nvPr/>
                </p:nvCxnSpPr>
                <p:spPr>
                  <a:xfrm>
                    <a:off x="2253544" y="1380740"/>
                    <a:ext cx="180000" cy="0"/>
                  </a:xfrm>
                  <a:prstGeom prst="line">
                    <a:avLst/>
                  </a:prstGeom>
                </p:spPr>
                <p:style>
                  <a:lnRef idx="1">
                    <a:schemeClr val="accent4"/>
                  </a:lnRef>
                  <a:fillRef idx="0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58" name="直接连接符 57"/>
                <p:cNvCxnSpPr/>
                <p:nvPr/>
              </p:nvCxnSpPr>
              <p:spPr>
                <a:xfrm>
                  <a:off x="2604966" y="2135786"/>
                  <a:ext cx="180000" cy="0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accent3"/>
                </a:lnRef>
                <a:fillRef idx="0">
                  <a:schemeClr val="accent3"/>
                </a:fillRef>
                <a:effectRef idx="0">
                  <a:schemeClr val="accent3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3" name="文本框 52"/>
              <p:cNvSpPr txBox="1"/>
              <p:nvPr/>
            </p:nvSpPr>
            <p:spPr>
              <a:xfrm>
                <a:off x="1150328" y="757584"/>
                <a:ext cx="169659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0.5m</a:t>
                </a: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4" name="文本框 53"/>
              <p:cNvSpPr txBox="1"/>
              <p:nvPr/>
            </p:nvSpPr>
            <p:spPr>
              <a:xfrm>
                <a:off x="1150328" y="934564"/>
                <a:ext cx="169659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1m</a:t>
                </a: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5" name="文本框 54"/>
              <p:cNvSpPr txBox="1"/>
              <p:nvPr/>
            </p:nvSpPr>
            <p:spPr>
              <a:xfrm>
                <a:off x="1154571" y="1136971"/>
                <a:ext cx="169659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1.5m</a:t>
                </a: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6" name="文本框 55"/>
              <p:cNvSpPr txBox="1"/>
              <p:nvPr/>
            </p:nvSpPr>
            <p:spPr>
              <a:xfrm>
                <a:off x="1150328" y="1331742"/>
                <a:ext cx="169659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2m</a:t>
                </a: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54520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8188528" y="5681717"/>
            <a:ext cx="453970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dirty="0" smtClean="0">
                <a:ln w="0"/>
                <a:latin typeface="Times New Roman" panose="02020603050405020304" pitchFamily="18" charset="0"/>
                <a:cs typeface="Times New Roman" panose="02020603050405020304" pitchFamily="18" charset="0"/>
              </a:rPr>
              <a:t>(d)</a:t>
            </a:r>
            <a:endParaRPr lang="zh-CN" altLang="en-US" sz="1400" b="0" cap="none" spc="0" dirty="0">
              <a:ln w="0"/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1221448" y="5167685"/>
            <a:ext cx="4326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1221448" y="4789228"/>
            <a:ext cx="4326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751548" y="4417963"/>
            <a:ext cx="4326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733391" y="4057116"/>
            <a:ext cx="4326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74" name="组合 73"/>
          <p:cNvGrpSpPr/>
          <p:nvPr/>
        </p:nvGrpSpPr>
        <p:grpSpPr>
          <a:xfrm>
            <a:off x="6068333" y="585941"/>
            <a:ext cx="5082126" cy="3851746"/>
            <a:chOff x="6474733" y="585941"/>
            <a:chExt cx="5082126" cy="3851746"/>
          </a:xfrm>
        </p:grpSpPr>
        <p:grpSp>
          <p:nvGrpSpPr>
            <p:cNvPr id="48" name="组合 47"/>
            <p:cNvGrpSpPr/>
            <p:nvPr/>
          </p:nvGrpSpPr>
          <p:grpSpPr>
            <a:xfrm>
              <a:off x="6678551" y="585941"/>
              <a:ext cx="4878308" cy="3851746"/>
              <a:chOff x="6678551" y="585941"/>
              <a:chExt cx="4878308" cy="3851746"/>
            </a:xfrm>
          </p:grpSpPr>
          <p:pic>
            <p:nvPicPr>
              <p:cNvPr id="2" name="图片 1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879" r="5926"/>
              <a:stretch/>
            </p:blipFill>
            <p:spPr>
              <a:xfrm>
                <a:off x="6678551" y="626367"/>
                <a:ext cx="4320000" cy="3673698"/>
              </a:xfrm>
              <a:prstGeom prst="rect">
                <a:avLst/>
              </a:prstGeom>
            </p:spPr>
          </p:pic>
          <p:sp>
            <p:nvSpPr>
              <p:cNvPr id="3" name="文本框 2"/>
              <p:cNvSpPr txBox="1"/>
              <p:nvPr/>
            </p:nvSpPr>
            <p:spPr>
              <a:xfrm>
                <a:off x="7340229" y="2193722"/>
                <a:ext cx="169659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</a:t>
                </a:r>
                <a:r>
                  <a:rPr lang="en-US" altLang="zh-CN" i="1" baseline="-25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max</a:t>
                </a:r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=0.73</a:t>
                </a: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" name="文本框 3"/>
              <p:cNvSpPr txBox="1"/>
              <p:nvPr/>
            </p:nvSpPr>
            <p:spPr>
              <a:xfrm>
                <a:off x="8326244" y="1153265"/>
                <a:ext cx="169659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</a:t>
                </a:r>
                <a:r>
                  <a:rPr lang="en-US" altLang="zh-CN" i="1" baseline="-25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max</a:t>
                </a:r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=1.12</a:t>
                </a: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" name="文本框 4"/>
              <p:cNvSpPr txBox="1"/>
              <p:nvPr/>
            </p:nvSpPr>
            <p:spPr>
              <a:xfrm>
                <a:off x="7725961" y="1692715"/>
                <a:ext cx="169659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</a:t>
                </a:r>
                <a:r>
                  <a:rPr lang="en-US" altLang="zh-CN" i="1" baseline="-25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max</a:t>
                </a:r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=0.88</a:t>
                </a: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6" name="组合 5"/>
              <p:cNvGrpSpPr/>
              <p:nvPr/>
            </p:nvGrpSpPr>
            <p:grpSpPr>
              <a:xfrm>
                <a:off x="9645853" y="961477"/>
                <a:ext cx="1911006" cy="695569"/>
                <a:chOff x="7690523" y="3507989"/>
                <a:chExt cx="1911006" cy="695569"/>
              </a:xfrm>
            </p:grpSpPr>
            <p:sp>
              <p:nvSpPr>
                <p:cNvPr id="7" name="矩形 6"/>
                <p:cNvSpPr/>
                <p:nvPr/>
              </p:nvSpPr>
              <p:spPr>
                <a:xfrm>
                  <a:off x="7690523" y="3529659"/>
                  <a:ext cx="1281860" cy="665638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8" name="直接连接符 7"/>
                <p:cNvCxnSpPr/>
                <p:nvPr/>
              </p:nvCxnSpPr>
              <p:spPr>
                <a:xfrm>
                  <a:off x="7778237" y="3967532"/>
                  <a:ext cx="180000" cy="0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" name="直接连接符 8"/>
                <p:cNvCxnSpPr/>
                <p:nvPr/>
              </p:nvCxnSpPr>
              <p:spPr>
                <a:xfrm>
                  <a:off x="7778237" y="3799659"/>
                  <a:ext cx="180000" cy="0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sp>
              <p:nvSpPr>
                <p:cNvPr id="10" name="文本框 9"/>
                <p:cNvSpPr txBox="1"/>
                <p:nvPr/>
              </p:nvSpPr>
              <p:spPr>
                <a:xfrm>
                  <a:off x="7904931" y="3672176"/>
                  <a:ext cx="169659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1500ppm</a:t>
                  </a:r>
                  <a:endPara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11" name="直接连接符 10"/>
                <p:cNvCxnSpPr/>
                <p:nvPr/>
              </p:nvCxnSpPr>
              <p:spPr>
                <a:xfrm>
                  <a:off x="7778237" y="3639484"/>
                  <a:ext cx="180000" cy="0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accent4"/>
                </a:lnRef>
                <a:fillRef idx="0">
                  <a:schemeClr val="accent4"/>
                </a:fillRef>
                <a:effectRef idx="0">
                  <a:schemeClr val="accent4"/>
                </a:effectRef>
                <a:fontRef idx="minor">
                  <a:schemeClr val="tx1"/>
                </a:fontRef>
              </p:style>
            </p:cxnSp>
            <p:sp>
              <p:nvSpPr>
                <p:cNvPr id="12" name="文本框 11"/>
                <p:cNvSpPr txBox="1"/>
                <p:nvPr/>
              </p:nvSpPr>
              <p:spPr>
                <a:xfrm>
                  <a:off x="7904931" y="3507989"/>
                  <a:ext cx="169659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1000ppm</a:t>
                  </a:r>
                  <a:endPara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3" name="文本框 12"/>
                <p:cNvSpPr txBox="1"/>
                <p:nvPr/>
              </p:nvSpPr>
              <p:spPr>
                <a:xfrm>
                  <a:off x="7904931" y="3834226"/>
                  <a:ext cx="169659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2</a:t>
                  </a:r>
                  <a:r>
                    <a:rPr lang="en-US" altLang="zh-CN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000ppm</a:t>
                  </a:r>
                  <a:endPara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文本框 32"/>
                  <p:cNvSpPr txBox="1"/>
                  <p:nvPr/>
                </p:nvSpPr>
                <p:spPr>
                  <a:xfrm>
                    <a:off x="7045150" y="645473"/>
                    <a:ext cx="1092578" cy="307777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altLang="zh-CN" sz="1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×</m:t>
                        </m:r>
                      </m:oMath>
                    </a14:m>
                    <a:r>
                      <a:rPr lang="en-US" altLang="zh-CN" sz="140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10</a:t>
                    </a:r>
                    <a:r>
                      <a:rPr lang="en-US" altLang="zh-CN" sz="1400" baseline="3000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3</a:t>
                    </a:r>
                    <a:endParaRPr lang="zh-CN" altLang="en-US" sz="1400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33" name="文本框 3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45150" y="645473"/>
                    <a:ext cx="1092578" cy="307777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 t="-4000" b="-20000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35" name="组合 34"/>
              <p:cNvGrpSpPr/>
              <p:nvPr/>
            </p:nvGrpSpPr>
            <p:grpSpPr>
              <a:xfrm>
                <a:off x="6837715" y="3845496"/>
                <a:ext cx="4296478" cy="592191"/>
                <a:chOff x="6850415" y="3845496"/>
                <a:chExt cx="4296478" cy="592191"/>
              </a:xfrm>
            </p:grpSpPr>
            <p:sp>
              <p:nvSpPr>
                <p:cNvPr id="36" name="文本框 35"/>
                <p:cNvSpPr txBox="1"/>
                <p:nvPr/>
              </p:nvSpPr>
              <p:spPr>
                <a:xfrm>
                  <a:off x="8169478" y="4068355"/>
                  <a:ext cx="2165113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弯曲长度</a:t>
                  </a:r>
                  <a:r>
                    <a:rPr lang="en-US" altLang="zh-CN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/m</a:t>
                  </a:r>
                  <a:endPara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7" name="矩形 36"/>
                <p:cNvSpPr/>
                <p:nvPr/>
              </p:nvSpPr>
              <p:spPr>
                <a:xfrm>
                  <a:off x="6971268" y="3924216"/>
                  <a:ext cx="4020148" cy="15358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8" name="文本框 37"/>
                <p:cNvSpPr txBox="1"/>
                <p:nvPr/>
              </p:nvSpPr>
              <p:spPr>
                <a:xfrm>
                  <a:off x="8179696" y="3845496"/>
                  <a:ext cx="432664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400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1</a:t>
                  </a:r>
                  <a:endParaRPr lang="zh-CN" alt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9" name="文本框 38"/>
                <p:cNvSpPr txBox="1"/>
                <p:nvPr/>
              </p:nvSpPr>
              <p:spPr>
                <a:xfrm>
                  <a:off x="9382445" y="3845496"/>
                  <a:ext cx="432664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400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1.5</a:t>
                  </a:r>
                  <a:endParaRPr lang="zh-CN" alt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0" name="文本框 39"/>
                <p:cNvSpPr txBox="1"/>
                <p:nvPr/>
              </p:nvSpPr>
              <p:spPr>
                <a:xfrm>
                  <a:off x="10714229" y="3845496"/>
                  <a:ext cx="432664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400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2</a:t>
                  </a:r>
                  <a:endParaRPr lang="zh-CN" alt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1" name="文本框 40"/>
                <p:cNvSpPr txBox="1"/>
                <p:nvPr/>
              </p:nvSpPr>
              <p:spPr>
                <a:xfrm>
                  <a:off x="6850415" y="3845496"/>
                  <a:ext cx="432664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400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0.5</a:t>
                  </a:r>
                  <a:endParaRPr lang="zh-CN" alt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23" name="矩形 22"/>
              <p:cNvSpPr/>
              <p:nvPr/>
            </p:nvSpPr>
            <p:spPr>
              <a:xfrm>
                <a:off x="6855317" y="585941"/>
                <a:ext cx="159182" cy="331287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46" name="组合 45"/>
              <p:cNvGrpSpPr/>
              <p:nvPr/>
            </p:nvGrpSpPr>
            <p:grpSpPr>
              <a:xfrm>
                <a:off x="6797993" y="669237"/>
                <a:ext cx="459955" cy="3343735"/>
                <a:chOff x="6823124" y="713381"/>
                <a:chExt cx="459955" cy="3343735"/>
              </a:xfrm>
            </p:grpSpPr>
            <p:sp>
              <p:nvSpPr>
                <p:cNvPr id="24" name="文本框 23"/>
                <p:cNvSpPr txBox="1"/>
                <p:nvPr/>
              </p:nvSpPr>
              <p:spPr>
                <a:xfrm>
                  <a:off x="6841281" y="3749339"/>
                  <a:ext cx="432664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400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0</a:t>
                  </a:r>
                  <a:endParaRPr lang="zh-CN" alt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5" name="文本框 24"/>
                <p:cNvSpPr txBox="1"/>
                <p:nvPr/>
              </p:nvSpPr>
              <p:spPr>
                <a:xfrm>
                  <a:off x="6850415" y="3389951"/>
                  <a:ext cx="432664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400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1</a:t>
                  </a:r>
                  <a:endParaRPr lang="zh-CN" alt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6" name="文本框 25"/>
                <p:cNvSpPr txBox="1"/>
                <p:nvPr/>
              </p:nvSpPr>
              <p:spPr>
                <a:xfrm>
                  <a:off x="6850415" y="2997256"/>
                  <a:ext cx="432664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400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2</a:t>
                  </a:r>
                  <a:endParaRPr lang="zh-CN" alt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7" name="文本框 26"/>
                <p:cNvSpPr txBox="1"/>
                <p:nvPr/>
              </p:nvSpPr>
              <p:spPr>
                <a:xfrm>
                  <a:off x="6850415" y="2636409"/>
                  <a:ext cx="432664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400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3</a:t>
                  </a:r>
                  <a:endParaRPr lang="zh-CN" alt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8" name="文本框 27"/>
                <p:cNvSpPr txBox="1"/>
                <p:nvPr/>
              </p:nvSpPr>
              <p:spPr>
                <a:xfrm>
                  <a:off x="6841281" y="2234360"/>
                  <a:ext cx="432664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400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4</a:t>
                  </a:r>
                  <a:endParaRPr lang="zh-CN" alt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9" name="文本框 28"/>
                <p:cNvSpPr txBox="1"/>
                <p:nvPr/>
              </p:nvSpPr>
              <p:spPr>
                <a:xfrm>
                  <a:off x="6841281" y="1855903"/>
                  <a:ext cx="432664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400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5</a:t>
                  </a:r>
                  <a:endParaRPr lang="zh-CN" alt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0" name="文本框 29"/>
                <p:cNvSpPr txBox="1"/>
                <p:nvPr/>
              </p:nvSpPr>
              <p:spPr>
                <a:xfrm>
                  <a:off x="6841281" y="1484638"/>
                  <a:ext cx="432664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400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6</a:t>
                  </a:r>
                  <a:endParaRPr lang="zh-CN" alt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1" name="文本框 30"/>
                <p:cNvSpPr txBox="1"/>
                <p:nvPr/>
              </p:nvSpPr>
              <p:spPr>
                <a:xfrm>
                  <a:off x="6823124" y="1123791"/>
                  <a:ext cx="432664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400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7</a:t>
                  </a:r>
                  <a:endParaRPr lang="zh-CN" alt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2" name="文本框 31"/>
                <p:cNvSpPr txBox="1"/>
                <p:nvPr/>
              </p:nvSpPr>
              <p:spPr>
                <a:xfrm>
                  <a:off x="6841281" y="713381"/>
                  <a:ext cx="432664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400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8</a:t>
                  </a:r>
                  <a:endParaRPr lang="zh-CN" alt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</p:grpSp>
        <p:sp>
          <p:nvSpPr>
            <p:cNvPr id="16" name="文本框 15"/>
            <p:cNvSpPr txBox="1"/>
            <p:nvPr/>
          </p:nvSpPr>
          <p:spPr>
            <a:xfrm rot="16200000">
              <a:off x="5576842" y="1653371"/>
              <a:ext cx="216511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灵敏度</a:t>
              </a:r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/a.u.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2266104" y="5313141"/>
            <a:ext cx="1281860" cy="665638"/>
            <a:chOff x="2139244" y="957760"/>
            <a:chExt cx="1281860" cy="665638"/>
          </a:xfrm>
        </p:grpSpPr>
        <p:sp>
          <p:nvSpPr>
            <p:cNvPr id="64" name="矩形 63"/>
            <p:cNvSpPr/>
            <p:nvPr/>
          </p:nvSpPr>
          <p:spPr>
            <a:xfrm>
              <a:off x="2139244" y="957760"/>
              <a:ext cx="1281860" cy="665638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65" name="直接连接符 64"/>
            <p:cNvCxnSpPr/>
            <p:nvPr/>
          </p:nvCxnSpPr>
          <p:spPr>
            <a:xfrm>
              <a:off x="2253544" y="1112964"/>
              <a:ext cx="180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接连接符 65"/>
            <p:cNvCxnSpPr/>
            <p:nvPr/>
          </p:nvCxnSpPr>
          <p:spPr>
            <a:xfrm>
              <a:off x="2253544" y="1265364"/>
              <a:ext cx="180000" cy="0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7" name="直接连接符 66"/>
            <p:cNvCxnSpPr/>
            <p:nvPr/>
          </p:nvCxnSpPr>
          <p:spPr>
            <a:xfrm>
              <a:off x="2253544" y="1417764"/>
              <a:ext cx="180000" cy="0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73" name="组合 72"/>
          <p:cNvGrpSpPr/>
          <p:nvPr/>
        </p:nvGrpSpPr>
        <p:grpSpPr>
          <a:xfrm>
            <a:off x="1178755" y="626730"/>
            <a:ext cx="5011739" cy="3827417"/>
            <a:chOff x="1178755" y="613667"/>
            <a:chExt cx="5011739" cy="3827417"/>
          </a:xfrm>
        </p:grpSpPr>
        <p:grpSp>
          <p:nvGrpSpPr>
            <p:cNvPr id="71" name="组合 70"/>
            <p:cNvGrpSpPr/>
            <p:nvPr/>
          </p:nvGrpSpPr>
          <p:grpSpPr>
            <a:xfrm>
              <a:off x="1481748" y="613667"/>
              <a:ext cx="4708746" cy="3827417"/>
              <a:chOff x="1481748" y="613667"/>
              <a:chExt cx="4708746" cy="3827417"/>
            </a:xfrm>
          </p:grpSpPr>
          <p:pic>
            <p:nvPicPr>
              <p:cNvPr id="34" name="图片 33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418" r="7740"/>
              <a:stretch/>
            </p:blipFill>
            <p:spPr>
              <a:xfrm>
                <a:off x="2057400" y="613667"/>
                <a:ext cx="3951990" cy="3712289"/>
              </a:xfrm>
              <a:prstGeom prst="rect">
                <a:avLst/>
              </a:prstGeom>
            </p:spPr>
          </p:pic>
          <p:grpSp>
            <p:nvGrpSpPr>
              <p:cNvPr id="22" name="组合 21"/>
              <p:cNvGrpSpPr/>
              <p:nvPr/>
            </p:nvGrpSpPr>
            <p:grpSpPr>
              <a:xfrm>
                <a:off x="1894016" y="3848893"/>
                <a:ext cx="4296478" cy="592191"/>
                <a:chOff x="6850415" y="3845496"/>
                <a:chExt cx="4296478" cy="592191"/>
              </a:xfrm>
            </p:grpSpPr>
            <p:sp>
              <p:nvSpPr>
                <p:cNvPr id="15" name="文本框 14"/>
                <p:cNvSpPr txBox="1"/>
                <p:nvPr/>
              </p:nvSpPr>
              <p:spPr>
                <a:xfrm>
                  <a:off x="8169478" y="4068355"/>
                  <a:ext cx="2165113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弯曲长度</a:t>
                  </a:r>
                  <a:r>
                    <a:rPr lang="en-US" altLang="zh-CN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/m</a:t>
                  </a:r>
                  <a:endPara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8" name="矩形 17"/>
                <p:cNvSpPr/>
                <p:nvPr/>
              </p:nvSpPr>
              <p:spPr>
                <a:xfrm>
                  <a:off x="6971268" y="3924216"/>
                  <a:ext cx="4020148" cy="15358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9" name="文本框 18"/>
                <p:cNvSpPr txBox="1"/>
                <p:nvPr/>
              </p:nvSpPr>
              <p:spPr>
                <a:xfrm>
                  <a:off x="8179696" y="3845496"/>
                  <a:ext cx="432664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400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1</a:t>
                  </a:r>
                  <a:endParaRPr lang="zh-CN" alt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0" name="文本框 19"/>
                <p:cNvSpPr txBox="1"/>
                <p:nvPr/>
              </p:nvSpPr>
              <p:spPr>
                <a:xfrm>
                  <a:off x="9382445" y="3845496"/>
                  <a:ext cx="432664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400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1.5</a:t>
                  </a:r>
                  <a:endParaRPr lang="zh-CN" alt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1" name="文本框 20"/>
                <p:cNvSpPr txBox="1"/>
                <p:nvPr/>
              </p:nvSpPr>
              <p:spPr>
                <a:xfrm>
                  <a:off x="10714229" y="3845496"/>
                  <a:ext cx="432664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400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2</a:t>
                  </a:r>
                  <a:endParaRPr lang="zh-CN" alt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7" name="文本框 16"/>
                <p:cNvSpPr txBox="1"/>
                <p:nvPr/>
              </p:nvSpPr>
              <p:spPr>
                <a:xfrm>
                  <a:off x="6850415" y="3845496"/>
                  <a:ext cx="432664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400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0.5</a:t>
                  </a:r>
                  <a:endParaRPr lang="zh-CN" alt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50" name="文本框 49"/>
              <p:cNvSpPr txBox="1"/>
              <p:nvPr/>
            </p:nvSpPr>
            <p:spPr>
              <a:xfrm>
                <a:off x="1487086" y="697615"/>
                <a:ext cx="114973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0.016</a:t>
                </a:r>
                <a:endParaRPr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1" name="文本框 50"/>
              <p:cNvSpPr txBox="1"/>
              <p:nvPr/>
            </p:nvSpPr>
            <p:spPr>
              <a:xfrm>
                <a:off x="1481748" y="1207128"/>
                <a:ext cx="114973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0.014</a:t>
                </a:r>
                <a:endParaRPr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2" name="文本框 51"/>
              <p:cNvSpPr txBox="1"/>
              <p:nvPr/>
            </p:nvSpPr>
            <p:spPr>
              <a:xfrm>
                <a:off x="1485124" y="1716641"/>
                <a:ext cx="114973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0.012</a:t>
                </a:r>
                <a:endParaRPr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3" name="文本框 52"/>
              <p:cNvSpPr txBox="1"/>
              <p:nvPr/>
            </p:nvSpPr>
            <p:spPr>
              <a:xfrm>
                <a:off x="1481748" y="2210224"/>
                <a:ext cx="114973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0.01</a:t>
                </a:r>
                <a:endParaRPr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4" name="文本框 53"/>
              <p:cNvSpPr txBox="1"/>
              <p:nvPr/>
            </p:nvSpPr>
            <p:spPr>
              <a:xfrm>
                <a:off x="1483391" y="2717576"/>
                <a:ext cx="114973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0.008</a:t>
                </a:r>
                <a:endParaRPr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5" name="文本框 54"/>
              <p:cNvSpPr txBox="1"/>
              <p:nvPr/>
            </p:nvSpPr>
            <p:spPr>
              <a:xfrm>
                <a:off x="1484044" y="3211159"/>
                <a:ext cx="114973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0.006</a:t>
                </a:r>
                <a:endParaRPr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6" name="文本框 55"/>
              <p:cNvSpPr txBox="1"/>
              <p:nvPr/>
            </p:nvSpPr>
            <p:spPr>
              <a:xfrm>
                <a:off x="1507964" y="3718562"/>
                <a:ext cx="114973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0.004</a:t>
                </a:r>
                <a:endParaRPr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62" name="组合 61"/>
              <p:cNvGrpSpPr/>
              <p:nvPr/>
            </p:nvGrpSpPr>
            <p:grpSpPr>
              <a:xfrm>
                <a:off x="2151804" y="956677"/>
                <a:ext cx="1281860" cy="665638"/>
                <a:chOff x="2139244" y="957760"/>
                <a:chExt cx="1281860" cy="665638"/>
              </a:xfrm>
            </p:grpSpPr>
            <p:sp>
              <p:nvSpPr>
                <p:cNvPr id="57" name="矩形 56"/>
                <p:cNvSpPr/>
                <p:nvPr/>
              </p:nvSpPr>
              <p:spPr>
                <a:xfrm>
                  <a:off x="2139244" y="957760"/>
                  <a:ext cx="1281860" cy="665638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59" name="直接连接符 58"/>
                <p:cNvCxnSpPr/>
                <p:nvPr/>
              </p:nvCxnSpPr>
              <p:spPr>
                <a:xfrm>
                  <a:off x="2253544" y="1074864"/>
                  <a:ext cx="180000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直接连接符 59"/>
                <p:cNvCxnSpPr/>
                <p:nvPr/>
              </p:nvCxnSpPr>
              <p:spPr>
                <a:xfrm>
                  <a:off x="2253544" y="1265364"/>
                  <a:ext cx="180000" cy="0"/>
                </a:xfrm>
                <a:prstGeom prst="line">
                  <a:avLst/>
                </a:prstGeom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直接连接符 60"/>
                <p:cNvCxnSpPr/>
                <p:nvPr/>
              </p:nvCxnSpPr>
              <p:spPr>
                <a:xfrm>
                  <a:off x="2253544" y="1455864"/>
                  <a:ext cx="180000" cy="0"/>
                </a:xfrm>
                <a:prstGeom prst="line">
                  <a:avLst/>
                </a:prstGeom>
              </p:spPr>
              <p:style>
                <a:lnRef idx="1">
                  <a:schemeClr val="accent4"/>
                </a:lnRef>
                <a:fillRef idx="0">
                  <a:schemeClr val="accent4"/>
                </a:fillRef>
                <a:effectRef idx="0">
                  <a:schemeClr val="accent4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8" name="文本框 67"/>
              <p:cNvSpPr txBox="1"/>
              <p:nvPr/>
            </p:nvSpPr>
            <p:spPr>
              <a:xfrm>
                <a:off x="2406227" y="909431"/>
                <a:ext cx="169659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100ppm</a:t>
                </a: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9" name="文本框 68"/>
              <p:cNvSpPr txBox="1"/>
              <p:nvPr/>
            </p:nvSpPr>
            <p:spPr>
              <a:xfrm>
                <a:off x="2407453" y="1099655"/>
                <a:ext cx="169659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00ppm</a:t>
                </a: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0" name="文本框 69"/>
              <p:cNvSpPr txBox="1"/>
              <p:nvPr/>
            </p:nvSpPr>
            <p:spPr>
              <a:xfrm>
                <a:off x="2407453" y="1277494"/>
                <a:ext cx="169659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00ppm</a:t>
                </a: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72" name="文本框 71"/>
            <p:cNvSpPr txBox="1"/>
            <p:nvPr/>
          </p:nvSpPr>
          <p:spPr>
            <a:xfrm rot="16200000">
              <a:off x="280864" y="1683668"/>
              <a:ext cx="216511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灵敏度</a:t>
              </a:r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/a.u.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45882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组合 36"/>
          <p:cNvGrpSpPr/>
          <p:nvPr/>
        </p:nvGrpSpPr>
        <p:grpSpPr>
          <a:xfrm>
            <a:off x="6438033" y="1520685"/>
            <a:ext cx="4683003" cy="3668765"/>
            <a:chOff x="6438033" y="1520685"/>
            <a:chExt cx="4683003" cy="3668765"/>
          </a:xfrm>
        </p:grpSpPr>
        <p:pic>
          <p:nvPicPr>
            <p:cNvPr id="17" name="图片 16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385" t="5817" r="7981" b="10139"/>
            <a:stretch/>
          </p:blipFill>
          <p:spPr>
            <a:xfrm>
              <a:off x="6997700" y="1625600"/>
              <a:ext cx="3898900" cy="3086100"/>
            </a:xfrm>
            <a:prstGeom prst="rect">
              <a:avLst/>
            </a:prstGeom>
          </p:spPr>
        </p:pic>
        <p:sp>
          <p:nvSpPr>
            <p:cNvPr id="6" name="文本框 5"/>
            <p:cNvSpPr txBox="1"/>
            <p:nvPr/>
          </p:nvSpPr>
          <p:spPr>
            <a:xfrm>
              <a:off x="8041241" y="4820118"/>
              <a:ext cx="2165113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弯曲长度</a:t>
              </a:r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/m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8153839" y="4637416"/>
              <a:ext cx="4326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9013688" y="4637416"/>
              <a:ext cx="4326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10688372" y="4637416"/>
              <a:ext cx="4326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6824558" y="4637416"/>
              <a:ext cx="4326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0.5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9851888" y="4637416"/>
              <a:ext cx="4326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7337288" y="4637416"/>
              <a:ext cx="4326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7678313" y="4637416"/>
              <a:ext cx="4326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1.5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8518970" y="4637416"/>
              <a:ext cx="4326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r>
                <a:rPr lang="en-US" altLang="zh-CN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.5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9341953" y="4636604"/>
              <a:ext cx="4326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3.5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10191932" y="4636603"/>
              <a:ext cx="4326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r>
                <a:rPr lang="en-US" altLang="zh-CN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.5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 rot="16200000">
              <a:off x="5540142" y="2839432"/>
              <a:ext cx="2165113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气体吸收度</a:t>
              </a:r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/dB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6807364" y="4512341"/>
              <a:ext cx="28744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6807841" y="4094586"/>
              <a:ext cx="4326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6824558" y="3676831"/>
              <a:ext cx="4326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6807841" y="3259076"/>
              <a:ext cx="4326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6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6824558" y="2808274"/>
              <a:ext cx="4326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8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6734753" y="2371909"/>
              <a:ext cx="4326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10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6734753" y="1520685"/>
              <a:ext cx="4326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14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6734753" y="1953537"/>
              <a:ext cx="4326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12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28" name="组合 27"/>
            <p:cNvGrpSpPr/>
            <p:nvPr/>
          </p:nvGrpSpPr>
          <p:grpSpPr>
            <a:xfrm>
              <a:off x="9221923" y="1749306"/>
              <a:ext cx="1560528" cy="894230"/>
              <a:chOff x="6959064" y="5299036"/>
              <a:chExt cx="1254220" cy="894230"/>
            </a:xfrm>
          </p:grpSpPr>
          <p:sp>
            <p:nvSpPr>
              <p:cNvPr id="29" name="矩形 28"/>
              <p:cNvSpPr/>
              <p:nvPr/>
            </p:nvSpPr>
            <p:spPr>
              <a:xfrm>
                <a:off x="6959064" y="5299036"/>
                <a:ext cx="1218855" cy="885506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30" name="直接连接符 29"/>
              <p:cNvCxnSpPr/>
              <p:nvPr/>
            </p:nvCxnSpPr>
            <p:spPr>
              <a:xfrm>
                <a:off x="7017542" y="5486025"/>
                <a:ext cx="252000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文本框 30"/>
              <p:cNvSpPr txBox="1"/>
              <p:nvPr/>
            </p:nvSpPr>
            <p:spPr>
              <a:xfrm>
                <a:off x="7239027" y="5299036"/>
                <a:ext cx="97425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C=1500ppm</a:t>
                </a:r>
                <a:endParaRPr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32" name="直接连接符 31"/>
              <p:cNvCxnSpPr/>
              <p:nvPr/>
            </p:nvCxnSpPr>
            <p:spPr>
              <a:xfrm>
                <a:off x="7017542" y="5742826"/>
                <a:ext cx="252000" cy="0"/>
              </a:xfrm>
              <a:prstGeom prst="line">
                <a:avLst/>
              </a:prstGeom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33" name="文本框 32"/>
              <p:cNvSpPr txBox="1"/>
              <p:nvPr/>
            </p:nvSpPr>
            <p:spPr>
              <a:xfrm>
                <a:off x="7239027" y="5572512"/>
                <a:ext cx="97425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C=1000ppm</a:t>
                </a:r>
                <a:endParaRPr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4" name="文本框 33"/>
              <p:cNvSpPr txBox="1"/>
              <p:nvPr/>
            </p:nvSpPr>
            <p:spPr>
              <a:xfrm>
                <a:off x="7239026" y="5854712"/>
                <a:ext cx="89180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C=500ppm</a:t>
                </a:r>
                <a:endParaRPr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35" name="直接连接符 34"/>
              <p:cNvCxnSpPr/>
              <p:nvPr/>
            </p:nvCxnSpPr>
            <p:spPr>
              <a:xfrm>
                <a:off x="7042942" y="6009526"/>
                <a:ext cx="252000" cy="0"/>
              </a:xfrm>
              <a:prstGeom prst="line">
                <a:avLst/>
              </a:prstGeom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9" name="组合 38"/>
          <p:cNvGrpSpPr/>
          <p:nvPr/>
        </p:nvGrpSpPr>
        <p:grpSpPr>
          <a:xfrm>
            <a:off x="469225" y="1221862"/>
            <a:ext cx="5348835" cy="3967588"/>
            <a:chOff x="469225" y="1221862"/>
            <a:chExt cx="5348835" cy="3967588"/>
          </a:xfrm>
        </p:grpSpPr>
        <p:sp>
          <p:nvSpPr>
            <p:cNvPr id="3" name="文本框 2"/>
            <p:cNvSpPr txBox="1"/>
            <p:nvPr/>
          </p:nvSpPr>
          <p:spPr>
            <a:xfrm rot="16200000">
              <a:off x="-428666" y="2839433"/>
              <a:ext cx="2165113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气体吸收度</a:t>
              </a:r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/dB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2348705" y="4820118"/>
              <a:ext cx="2165113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气体浓度</a:t>
              </a:r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/ppm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38" name="图片 37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19" b="9672"/>
            <a:stretch/>
          </p:blipFill>
          <p:spPr bwMode="auto">
            <a:xfrm>
              <a:off x="800099" y="1221862"/>
              <a:ext cx="5017961" cy="3680338"/>
            </a:xfrm>
            <a:prstGeom prst="rect">
              <a:avLst/>
            </a:prstGeom>
            <a:noFill/>
          </p:spPr>
        </p:pic>
      </p:grpSp>
      <p:pic>
        <p:nvPicPr>
          <p:cNvPr id="40" name="图片 3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804" y="1215963"/>
            <a:ext cx="5391150" cy="4086225"/>
          </a:xfrm>
          <a:prstGeom prst="rect">
            <a:avLst/>
          </a:prstGeom>
        </p:spPr>
      </p:pic>
      <p:sp>
        <p:nvSpPr>
          <p:cNvPr id="41" name="文本框 40"/>
          <p:cNvSpPr txBox="1"/>
          <p:nvPr/>
        </p:nvSpPr>
        <p:spPr>
          <a:xfrm>
            <a:off x="7793463" y="3307076"/>
            <a:ext cx="16965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altLang="zh-CN" sz="1600" i="1" baseline="-25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max</a:t>
            </a:r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=1.791m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7361118" y="2065355"/>
            <a:ext cx="16965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altLang="zh-CN" sz="1600" i="1" baseline="-25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max</a:t>
            </a:r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=1.028m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7557684" y="2623608"/>
            <a:ext cx="16965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altLang="zh-CN" sz="1600" i="1" baseline="-25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max</a:t>
            </a:r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=1.308m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4489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2000" y="536633"/>
            <a:ext cx="3600000" cy="2700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2000" y="536633"/>
            <a:ext cx="3600000" cy="270000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62" y="31456"/>
            <a:ext cx="4947138" cy="371035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5900" y="3741810"/>
            <a:ext cx="3600000" cy="27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692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61" r="1" b="10004"/>
          <a:stretch/>
        </p:blipFill>
        <p:spPr>
          <a:xfrm>
            <a:off x="6375400" y="407668"/>
            <a:ext cx="4230234" cy="3269189"/>
          </a:xfrm>
          <a:prstGeom prst="rect">
            <a:avLst/>
          </a:prstGeom>
        </p:spPr>
      </p:pic>
      <p:sp>
        <p:nvSpPr>
          <p:cNvPr id="25" name="文本框 24"/>
          <p:cNvSpPr txBox="1"/>
          <p:nvPr/>
        </p:nvSpPr>
        <p:spPr>
          <a:xfrm>
            <a:off x="7363075" y="3746732"/>
            <a:ext cx="216511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弯曲长度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/m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7475673" y="3564030"/>
            <a:ext cx="4326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8335522" y="3564030"/>
            <a:ext cx="4326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6146392" y="3564030"/>
            <a:ext cx="4326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0.5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9173722" y="3564030"/>
            <a:ext cx="4326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6659122" y="3564030"/>
            <a:ext cx="4326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7000147" y="3564030"/>
            <a:ext cx="4326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1.5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7840804" y="3564030"/>
            <a:ext cx="4326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.5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8663787" y="3563218"/>
            <a:ext cx="4326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3.5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9513766" y="3563217"/>
            <a:ext cx="4326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.5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9985777" y="3563217"/>
            <a:ext cx="4326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文本框 35"/>
          <p:cNvSpPr txBox="1"/>
          <p:nvPr/>
        </p:nvSpPr>
        <p:spPr>
          <a:xfrm rot="16200000">
            <a:off x="4889112" y="1912541"/>
            <a:ext cx="216511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气体吸收度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/dB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6158986" y="3478213"/>
            <a:ext cx="287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6172825" y="2987192"/>
            <a:ext cx="4326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6172825" y="2496171"/>
            <a:ext cx="4326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6172825" y="2005150"/>
            <a:ext cx="4326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6178779" y="1500576"/>
            <a:ext cx="4326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6086375" y="1009555"/>
            <a:ext cx="4326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6091897" y="532010"/>
            <a:ext cx="4326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3" name="组合 52"/>
          <p:cNvGrpSpPr/>
          <p:nvPr/>
        </p:nvGrpSpPr>
        <p:grpSpPr>
          <a:xfrm>
            <a:off x="8768027" y="738920"/>
            <a:ext cx="1297578" cy="894230"/>
            <a:chOff x="6959064" y="5299036"/>
            <a:chExt cx="1297578" cy="894230"/>
          </a:xfrm>
        </p:grpSpPr>
        <p:sp>
          <p:nvSpPr>
            <p:cNvPr id="54" name="矩形 53"/>
            <p:cNvSpPr/>
            <p:nvPr/>
          </p:nvSpPr>
          <p:spPr>
            <a:xfrm>
              <a:off x="6959064" y="5299036"/>
              <a:ext cx="1297578" cy="885506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55" name="直接连接符 54"/>
            <p:cNvCxnSpPr/>
            <p:nvPr/>
          </p:nvCxnSpPr>
          <p:spPr>
            <a:xfrm>
              <a:off x="7017542" y="5486025"/>
              <a:ext cx="252000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文本框 55"/>
            <p:cNvSpPr txBox="1"/>
            <p:nvPr/>
          </p:nvSpPr>
          <p:spPr>
            <a:xfrm>
              <a:off x="7239027" y="5299036"/>
              <a:ext cx="8531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R=0.3m</a:t>
              </a:r>
              <a:endPara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57" name="直接连接符 56"/>
            <p:cNvCxnSpPr/>
            <p:nvPr/>
          </p:nvCxnSpPr>
          <p:spPr>
            <a:xfrm>
              <a:off x="7017542" y="5742826"/>
              <a:ext cx="252000" cy="0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58" name="文本框 57"/>
            <p:cNvSpPr txBox="1"/>
            <p:nvPr/>
          </p:nvSpPr>
          <p:spPr>
            <a:xfrm>
              <a:off x="7239027" y="5572512"/>
              <a:ext cx="8531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R=0.2m</a:t>
              </a:r>
              <a:endPara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9" name="文本框 58"/>
            <p:cNvSpPr txBox="1"/>
            <p:nvPr/>
          </p:nvSpPr>
          <p:spPr>
            <a:xfrm>
              <a:off x="7239026" y="5854712"/>
              <a:ext cx="8531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R=0.1m</a:t>
              </a:r>
              <a:endPara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60" name="直接连接符 59"/>
            <p:cNvCxnSpPr/>
            <p:nvPr/>
          </p:nvCxnSpPr>
          <p:spPr>
            <a:xfrm>
              <a:off x="7042942" y="6009526"/>
              <a:ext cx="252000" cy="0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61" name="组合 60"/>
          <p:cNvGrpSpPr/>
          <p:nvPr/>
        </p:nvGrpSpPr>
        <p:grpSpPr>
          <a:xfrm>
            <a:off x="1291383" y="398440"/>
            <a:ext cx="4659071" cy="3739539"/>
            <a:chOff x="6233365" y="408511"/>
            <a:chExt cx="4659071" cy="3739539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268" r="7475" b="9871"/>
            <a:stretch/>
          </p:blipFill>
          <p:spPr>
            <a:xfrm>
              <a:off x="6781800" y="408511"/>
              <a:ext cx="3917800" cy="3299890"/>
            </a:xfrm>
            <a:prstGeom prst="rect">
              <a:avLst/>
            </a:prstGeom>
          </p:spPr>
        </p:pic>
        <p:sp>
          <p:nvSpPr>
            <p:cNvPr id="5" name="文本框 4"/>
            <p:cNvSpPr txBox="1"/>
            <p:nvPr/>
          </p:nvSpPr>
          <p:spPr>
            <a:xfrm>
              <a:off x="7812641" y="3778718"/>
              <a:ext cx="2165113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弯曲长度</a:t>
              </a:r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/m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7925239" y="3596016"/>
              <a:ext cx="4326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8785088" y="3596016"/>
              <a:ext cx="4326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10459772" y="3596016"/>
              <a:ext cx="4326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6595958" y="3596016"/>
              <a:ext cx="4326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0.5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9623288" y="3596016"/>
              <a:ext cx="4326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7108688" y="3596016"/>
              <a:ext cx="4326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7449713" y="3596016"/>
              <a:ext cx="4326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1.5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8290370" y="3596016"/>
              <a:ext cx="4326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r>
                <a:rPr lang="en-US" altLang="zh-CN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.5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9113353" y="3595204"/>
              <a:ext cx="4326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3.5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9963332" y="3595203"/>
              <a:ext cx="4326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r>
                <a:rPr lang="en-US" altLang="zh-CN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.5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 rot="16200000">
              <a:off x="5335474" y="1817597"/>
              <a:ext cx="2165113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气体吸收度</a:t>
              </a:r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/dB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6595958" y="3470941"/>
              <a:ext cx="28744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6456690" y="2903972"/>
              <a:ext cx="4326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0.5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6590020" y="2312711"/>
              <a:ext cx="4326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6456690" y="1712850"/>
              <a:ext cx="4326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1.5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6590020" y="1105143"/>
              <a:ext cx="4326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6456690" y="516148"/>
              <a:ext cx="4326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2.5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51" name="组合 50"/>
            <p:cNvGrpSpPr/>
            <p:nvPr/>
          </p:nvGrpSpPr>
          <p:grpSpPr>
            <a:xfrm>
              <a:off x="6866284" y="741420"/>
              <a:ext cx="1297578" cy="894230"/>
              <a:chOff x="6930036" y="5299036"/>
              <a:chExt cx="1297578" cy="894230"/>
            </a:xfrm>
          </p:grpSpPr>
          <p:sp>
            <p:nvSpPr>
              <p:cNvPr id="44" name="矩形 43"/>
              <p:cNvSpPr/>
              <p:nvPr/>
            </p:nvSpPr>
            <p:spPr>
              <a:xfrm>
                <a:off x="6930036" y="5299036"/>
                <a:ext cx="1297578" cy="885506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45" name="直接连接符 44"/>
              <p:cNvCxnSpPr/>
              <p:nvPr/>
            </p:nvCxnSpPr>
            <p:spPr>
              <a:xfrm>
                <a:off x="7017542" y="5486025"/>
                <a:ext cx="252000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文本框 45"/>
              <p:cNvSpPr txBox="1"/>
              <p:nvPr/>
            </p:nvSpPr>
            <p:spPr>
              <a:xfrm>
                <a:off x="7239027" y="5299036"/>
                <a:ext cx="85311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R=0.3m</a:t>
                </a:r>
                <a:endParaRPr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47" name="直接连接符 46"/>
              <p:cNvCxnSpPr/>
              <p:nvPr/>
            </p:nvCxnSpPr>
            <p:spPr>
              <a:xfrm>
                <a:off x="7017542" y="5742826"/>
                <a:ext cx="252000" cy="0"/>
              </a:xfrm>
              <a:prstGeom prst="line">
                <a:avLst/>
              </a:prstGeom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48" name="文本框 47"/>
              <p:cNvSpPr txBox="1"/>
              <p:nvPr/>
            </p:nvSpPr>
            <p:spPr>
              <a:xfrm>
                <a:off x="7239027" y="5572512"/>
                <a:ext cx="85311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R=0.2m</a:t>
                </a:r>
                <a:endParaRPr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9" name="文本框 48"/>
              <p:cNvSpPr txBox="1"/>
              <p:nvPr/>
            </p:nvSpPr>
            <p:spPr>
              <a:xfrm>
                <a:off x="7239026" y="5854712"/>
                <a:ext cx="85311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R=0.1m</a:t>
                </a:r>
                <a:endParaRPr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50" name="直接连接符 49"/>
              <p:cNvCxnSpPr/>
              <p:nvPr/>
            </p:nvCxnSpPr>
            <p:spPr>
              <a:xfrm>
                <a:off x="7042942" y="6009526"/>
                <a:ext cx="252000" cy="0"/>
              </a:xfrm>
              <a:prstGeom prst="line">
                <a:avLst/>
              </a:prstGeom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</p:grpSp>
        <p:sp>
          <p:nvSpPr>
            <p:cNvPr id="52" name="矩形 51"/>
            <p:cNvSpPr/>
            <p:nvPr/>
          </p:nvSpPr>
          <p:spPr>
            <a:xfrm>
              <a:off x="9623288" y="717884"/>
              <a:ext cx="930412" cy="5411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3" name="矩形 62"/>
          <p:cNvSpPr/>
          <p:nvPr/>
        </p:nvSpPr>
        <p:spPr>
          <a:xfrm>
            <a:off x="1906873" y="3291897"/>
            <a:ext cx="441147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dirty="0">
                <a:ln w="0"/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b="0" cap="none" spc="0" dirty="0" smtClean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a)</a:t>
            </a:r>
            <a:endParaRPr lang="zh-CN" altLang="en-US" b="0" cap="none" spc="0" dirty="0">
              <a:ln w="0"/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4" name="矩形 63"/>
          <p:cNvSpPr/>
          <p:nvPr/>
        </p:nvSpPr>
        <p:spPr>
          <a:xfrm>
            <a:off x="6411240" y="3313967"/>
            <a:ext cx="453970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dirty="0" smtClean="0">
                <a:ln w="0"/>
                <a:latin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  <a:endParaRPr lang="zh-CN" altLang="en-US" sz="1400" b="0" cap="none" spc="0" dirty="0">
              <a:ln w="0"/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3428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1459840" y="378310"/>
            <a:ext cx="7026637" cy="4989568"/>
            <a:chOff x="1412948" y="378310"/>
            <a:chExt cx="7026637" cy="4989568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839585" y="2752731"/>
              <a:ext cx="3600000" cy="2615147"/>
            </a:xfrm>
            <a:prstGeom prst="rect">
              <a:avLst/>
            </a:prstGeom>
          </p:spPr>
        </p:pic>
        <p:grpSp>
          <p:nvGrpSpPr>
            <p:cNvPr id="6" name="组合 5"/>
            <p:cNvGrpSpPr/>
            <p:nvPr/>
          </p:nvGrpSpPr>
          <p:grpSpPr>
            <a:xfrm>
              <a:off x="1412948" y="378310"/>
              <a:ext cx="6976564" cy="4989567"/>
              <a:chOff x="1412948" y="378310"/>
              <a:chExt cx="6976564" cy="4989567"/>
            </a:xfrm>
          </p:grpSpPr>
          <p:pic>
            <p:nvPicPr>
              <p:cNvPr id="4" name="图片 3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37985" y="2752730"/>
                <a:ext cx="3600000" cy="2615147"/>
              </a:xfrm>
              <a:prstGeom prst="rect">
                <a:avLst/>
              </a:prstGeom>
            </p:spPr>
          </p:pic>
          <p:pic>
            <p:nvPicPr>
              <p:cNvPr id="5" name="图片 4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12948" y="429622"/>
                <a:ext cx="3600000" cy="2587156"/>
              </a:xfrm>
              <a:prstGeom prst="rect">
                <a:avLst/>
              </a:prstGeom>
            </p:spPr>
          </p:pic>
          <p:pic>
            <p:nvPicPr>
              <p:cNvPr id="8" name="图片 7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789512" y="429622"/>
                <a:ext cx="3600000" cy="2587156"/>
              </a:xfrm>
              <a:prstGeom prst="rect">
                <a:avLst/>
              </a:prstGeom>
            </p:spPr>
          </p:pic>
          <p:sp>
            <p:nvSpPr>
              <p:cNvPr id="9" name="文本框 8"/>
              <p:cNvSpPr txBox="1"/>
              <p:nvPr/>
            </p:nvSpPr>
            <p:spPr>
              <a:xfrm>
                <a:off x="2008936" y="817068"/>
                <a:ext cx="38242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(a)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" name="文本框 9"/>
              <p:cNvSpPr txBox="1"/>
              <p:nvPr/>
            </p:nvSpPr>
            <p:spPr>
              <a:xfrm>
                <a:off x="2022488" y="3249010"/>
                <a:ext cx="35785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(b)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" name="文本框 10"/>
              <p:cNvSpPr txBox="1"/>
              <p:nvPr/>
            </p:nvSpPr>
            <p:spPr>
              <a:xfrm>
                <a:off x="5348336" y="817068"/>
                <a:ext cx="38242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(c)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" name="文本框 11"/>
              <p:cNvSpPr txBox="1"/>
              <p:nvPr/>
            </p:nvSpPr>
            <p:spPr>
              <a:xfrm>
                <a:off x="5424106" y="3140177"/>
                <a:ext cx="38242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(d)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" name="文本框 12"/>
              <p:cNvSpPr txBox="1"/>
              <p:nvPr/>
            </p:nvSpPr>
            <p:spPr>
              <a:xfrm>
                <a:off x="5727423" y="2674253"/>
                <a:ext cx="198697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Gas Concentration /ppm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" name="文本框 13"/>
              <p:cNvSpPr txBox="1"/>
              <p:nvPr/>
            </p:nvSpPr>
            <p:spPr>
              <a:xfrm rot="16200000">
                <a:off x="3865572" y="1217909"/>
                <a:ext cx="198697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Absorption /a.u.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92769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>
            <a:off x="5706417" y="844429"/>
            <a:ext cx="6385201" cy="4794001"/>
            <a:chOff x="3376200" y="879599"/>
            <a:chExt cx="6385201" cy="4794001"/>
          </a:xfrm>
        </p:grpSpPr>
        <p:grpSp>
          <p:nvGrpSpPr>
            <p:cNvPr id="12" name="组合 11"/>
            <p:cNvGrpSpPr/>
            <p:nvPr/>
          </p:nvGrpSpPr>
          <p:grpSpPr>
            <a:xfrm>
              <a:off x="3376200" y="879599"/>
              <a:ext cx="6385201" cy="4794001"/>
              <a:chOff x="3376200" y="879599"/>
              <a:chExt cx="6385201" cy="4794001"/>
            </a:xfrm>
          </p:grpSpPr>
          <p:pic>
            <p:nvPicPr>
              <p:cNvPr id="2" name="图片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376200" y="879599"/>
                <a:ext cx="6385201" cy="4794001"/>
              </a:xfrm>
              <a:prstGeom prst="rect">
                <a:avLst/>
              </a:prstGeom>
            </p:spPr>
          </p:pic>
          <p:sp>
            <p:nvSpPr>
              <p:cNvPr id="5" name="任意多边形 4"/>
              <p:cNvSpPr/>
              <p:nvPr/>
            </p:nvSpPr>
            <p:spPr>
              <a:xfrm>
                <a:off x="4083507" y="2426677"/>
                <a:ext cx="5017477" cy="2567354"/>
              </a:xfrm>
              <a:custGeom>
                <a:avLst/>
                <a:gdLst>
                  <a:gd name="connsiteX0" fmla="*/ 0 w 5017477"/>
                  <a:gd name="connsiteY0" fmla="*/ 2567354 h 2567354"/>
                  <a:gd name="connsiteX1" fmla="*/ 304800 w 5017477"/>
                  <a:gd name="connsiteY1" fmla="*/ 2157046 h 2567354"/>
                  <a:gd name="connsiteX2" fmla="*/ 785446 w 5017477"/>
                  <a:gd name="connsiteY2" fmla="*/ 1699846 h 2567354"/>
                  <a:gd name="connsiteX3" fmla="*/ 1535723 w 5017477"/>
                  <a:gd name="connsiteY3" fmla="*/ 1266092 h 2567354"/>
                  <a:gd name="connsiteX4" fmla="*/ 2321169 w 5017477"/>
                  <a:gd name="connsiteY4" fmla="*/ 937846 h 2567354"/>
                  <a:gd name="connsiteX5" fmla="*/ 3493477 w 5017477"/>
                  <a:gd name="connsiteY5" fmla="*/ 504092 h 2567354"/>
                  <a:gd name="connsiteX6" fmla="*/ 5017477 w 5017477"/>
                  <a:gd name="connsiteY6" fmla="*/ 0 h 25673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017477" h="2567354">
                    <a:moveTo>
                      <a:pt x="0" y="2567354"/>
                    </a:moveTo>
                    <a:cubicBezTo>
                      <a:pt x="86946" y="2434492"/>
                      <a:pt x="173892" y="2301631"/>
                      <a:pt x="304800" y="2157046"/>
                    </a:cubicBezTo>
                    <a:cubicBezTo>
                      <a:pt x="435708" y="2012461"/>
                      <a:pt x="580292" y="1848338"/>
                      <a:pt x="785446" y="1699846"/>
                    </a:cubicBezTo>
                    <a:cubicBezTo>
                      <a:pt x="990600" y="1551354"/>
                      <a:pt x="1279769" y="1393092"/>
                      <a:pt x="1535723" y="1266092"/>
                    </a:cubicBezTo>
                    <a:cubicBezTo>
                      <a:pt x="1791677" y="1139092"/>
                      <a:pt x="1994877" y="1064846"/>
                      <a:pt x="2321169" y="937846"/>
                    </a:cubicBezTo>
                    <a:cubicBezTo>
                      <a:pt x="2647461" y="810846"/>
                      <a:pt x="3044092" y="660400"/>
                      <a:pt x="3493477" y="504092"/>
                    </a:cubicBezTo>
                    <a:cubicBezTo>
                      <a:pt x="3942862" y="347784"/>
                      <a:pt x="4480169" y="173892"/>
                      <a:pt x="5017477" y="0"/>
                    </a:cubicBezTo>
                  </a:path>
                </a:pathLst>
              </a:cu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7" name="直接连接符 6"/>
              <p:cNvCxnSpPr/>
              <p:nvPr/>
            </p:nvCxnSpPr>
            <p:spPr>
              <a:xfrm>
                <a:off x="7537938" y="4278923"/>
                <a:ext cx="288000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任意多边形 7"/>
              <p:cNvSpPr/>
              <p:nvPr/>
            </p:nvSpPr>
            <p:spPr>
              <a:xfrm>
                <a:off x="4056185" y="1875692"/>
                <a:ext cx="5064369" cy="3118339"/>
              </a:xfrm>
              <a:custGeom>
                <a:avLst/>
                <a:gdLst>
                  <a:gd name="connsiteX0" fmla="*/ 0 w 5064369"/>
                  <a:gd name="connsiteY0" fmla="*/ 3118339 h 3118339"/>
                  <a:gd name="connsiteX1" fmla="*/ 351692 w 5064369"/>
                  <a:gd name="connsiteY1" fmla="*/ 2825262 h 3118339"/>
                  <a:gd name="connsiteX2" fmla="*/ 973015 w 5064369"/>
                  <a:gd name="connsiteY2" fmla="*/ 2356339 h 3118339"/>
                  <a:gd name="connsiteX3" fmla="*/ 1746738 w 5064369"/>
                  <a:gd name="connsiteY3" fmla="*/ 1781908 h 3118339"/>
                  <a:gd name="connsiteX4" fmla="*/ 2637692 w 5064369"/>
                  <a:gd name="connsiteY4" fmla="*/ 1195754 h 3118339"/>
                  <a:gd name="connsiteX5" fmla="*/ 3645877 w 5064369"/>
                  <a:gd name="connsiteY5" fmla="*/ 644770 h 3118339"/>
                  <a:gd name="connsiteX6" fmla="*/ 5064369 w 5064369"/>
                  <a:gd name="connsiteY6" fmla="*/ 0 h 3118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064369" h="3118339">
                    <a:moveTo>
                      <a:pt x="0" y="3118339"/>
                    </a:moveTo>
                    <a:cubicBezTo>
                      <a:pt x="94761" y="3035300"/>
                      <a:pt x="189523" y="2952262"/>
                      <a:pt x="351692" y="2825262"/>
                    </a:cubicBezTo>
                    <a:cubicBezTo>
                      <a:pt x="513861" y="2698262"/>
                      <a:pt x="973015" y="2356339"/>
                      <a:pt x="973015" y="2356339"/>
                    </a:cubicBezTo>
                    <a:cubicBezTo>
                      <a:pt x="1205523" y="2182447"/>
                      <a:pt x="1469292" y="1975339"/>
                      <a:pt x="1746738" y="1781908"/>
                    </a:cubicBezTo>
                    <a:cubicBezTo>
                      <a:pt x="2024184" y="1588477"/>
                      <a:pt x="2321169" y="1385277"/>
                      <a:pt x="2637692" y="1195754"/>
                    </a:cubicBezTo>
                    <a:cubicBezTo>
                      <a:pt x="2954215" y="1006231"/>
                      <a:pt x="3241431" y="844062"/>
                      <a:pt x="3645877" y="644770"/>
                    </a:cubicBezTo>
                    <a:cubicBezTo>
                      <a:pt x="4050323" y="445478"/>
                      <a:pt x="4557346" y="222739"/>
                      <a:pt x="5064369" y="0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  <a:prstDash val="lgDash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9" name="直接连接符 8"/>
              <p:cNvCxnSpPr/>
              <p:nvPr/>
            </p:nvCxnSpPr>
            <p:spPr>
              <a:xfrm>
                <a:off x="7549662" y="4489938"/>
                <a:ext cx="288000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lgDash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文本框 9"/>
              <p:cNvSpPr txBox="1"/>
              <p:nvPr/>
            </p:nvSpPr>
            <p:spPr>
              <a:xfrm>
                <a:off x="5255218" y="5273490"/>
                <a:ext cx="266630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dirty="0" smtClean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Gas Concentration /ppm</a:t>
                </a:r>
                <a:endParaRPr lang="zh-CN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" name="文本框 10"/>
              <p:cNvSpPr txBox="1"/>
              <p:nvPr/>
            </p:nvSpPr>
            <p:spPr>
              <a:xfrm rot="16200000">
                <a:off x="2604711" y="2891863"/>
                <a:ext cx="19869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dirty="0" smtClean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Absorption /</a:t>
                </a:r>
                <a:r>
                  <a:rPr lang="en-US" altLang="zh-CN" sz="2000" dirty="0" err="1" smtClean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a.u</a:t>
                </a:r>
                <a:r>
                  <a:rPr lang="en-US" altLang="zh-CN" sz="2000" dirty="0" smtClean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.</a:t>
                </a:r>
                <a:endParaRPr lang="zh-CN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14" name="直接连接符 13"/>
            <p:cNvCxnSpPr/>
            <p:nvPr/>
          </p:nvCxnSpPr>
          <p:spPr>
            <a:xfrm>
              <a:off x="5967046" y="2754923"/>
              <a:ext cx="11723" cy="2239108"/>
            </a:xfrm>
            <a:prstGeom prst="line">
              <a:avLst/>
            </a:prstGeom>
            <a:ln>
              <a:solidFill>
                <a:srgbClr val="C00000"/>
              </a:solidFill>
              <a:prstDash val="lgDashDot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文本框 15"/>
                <p:cNvSpPr txBox="1"/>
                <p:nvPr/>
              </p:nvSpPr>
              <p:spPr>
                <a:xfrm>
                  <a:off x="5575962" y="2429607"/>
                  <a:ext cx="11372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≈</m:t>
                      </m:r>
                    </m:oMath>
                  </a14:m>
                  <a:r>
                    <a:rPr lang="en-US" altLang="zh-CN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760ppm</a:t>
                  </a:r>
                  <a:endPara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6" name="文本框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75962" y="2429607"/>
                  <a:ext cx="1137258" cy="369332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t="-10000" r="-1604" b="-26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2" name="矩形 21"/>
          <p:cNvSpPr/>
          <p:nvPr/>
        </p:nvSpPr>
        <p:spPr>
          <a:xfrm>
            <a:off x="713111" y="1476996"/>
            <a:ext cx="468398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000" dirty="0">
                <a:ln w="0"/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000" b="0" cap="none" spc="0" dirty="0" smtClean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a)</a:t>
            </a:r>
            <a:endParaRPr lang="zh-CN" altLang="en-US" sz="2000" b="0" cap="none" spc="0" dirty="0">
              <a:ln w="0"/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6500204" y="1440412"/>
            <a:ext cx="482824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000" dirty="0" smtClean="0">
                <a:ln w="0"/>
                <a:latin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  <a:endParaRPr lang="zh-CN" altLang="en-US" sz="1600" b="0" cap="none" spc="0" dirty="0">
              <a:ln w="0"/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6" name="组合 25"/>
          <p:cNvGrpSpPr/>
          <p:nvPr/>
        </p:nvGrpSpPr>
        <p:grpSpPr>
          <a:xfrm>
            <a:off x="-343501" y="818106"/>
            <a:ext cx="6599401" cy="4820324"/>
            <a:chOff x="-343501" y="818106"/>
            <a:chExt cx="6599401" cy="4820324"/>
          </a:xfrm>
        </p:grpSpPr>
        <p:pic>
          <p:nvPicPr>
            <p:cNvPr id="21" name="图片 2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343501" y="818106"/>
              <a:ext cx="6599401" cy="4794001"/>
            </a:xfrm>
            <a:prstGeom prst="rect">
              <a:avLst/>
            </a:prstGeom>
          </p:spPr>
        </p:pic>
        <p:sp>
          <p:nvSpPr>
            <p:cNvPr id="24" name="文本框 23"/>
            <p:cNvSpPr txBox="1"/>
            <p:nvPr/>
          </p:nvSpPr>
          <p:spPr>
            <a:xfrm>
              <a:off x="1646193" y="5238320"/>
              <a:ext cx="266630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Gas Concentration /ppm</a:t>
              </a:r>
              <a:endPara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 rot="16200000">
              <a:off x="-1086375" y="2856693"/>
              <a:ext cx="198697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Absorption /a.u.</a:t>
              </a:r>
              <a:endPara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76519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02256" y="2511189"/>
            <a:ext cx="820230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0" dirty="0" smtClean="0"/>
              <a:t>弯曲半径</a:t>
            </a:r>
            <a:endParaRPr lang="zh-CN" altLang="en-US" sz="8000" dirty="0"/>
          </a:p>
        </p:txBody>
      </p:sp>
    </p:spTree>
    <p:extLst>
      <p:ext uri="{BB962C8B-B14F-4D97-AF65-F5344CB8AC3E}">
        <p14:creationId xmlns:p14="http://schemas.microsoft.com/office/powerpoint/2010/main" val="2739581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410406" y="1333203"/>
            <a:ext cx="5082126" cy="3851746"/>
            <a:chOff x="6474733" y="585941"/>
            <a:chExt cx="5082126" cy="3851746"/>
          </a:xfrm>
        </p:grpSpPr>
        <p:grpSp>
          <p:nvGrpSpPr>
            <p:cNvPr id="3" name="组合 2"/>
            <p:cNvGrpSpPr/>
            <p:nvPr/>
          </p:nvGrpSpPr>
          <p:grpSpPr>
            <a:xfrm>
              <a:off x="6678551" y="585941"/>
              <a:ext cx="4878308" cy="3851746"/>
              <a:chOff x="6678551" y="585941"/>
              <a:chExt cx="4878308" cy="3851746"/>
            </a:xfrm>
          </p:grpSpPr>
          <p:pic>
            <p:nvPicPr>
              <p:cNvPr id="5" name="图片 4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879" r="5926"/>
              <a:stretch/>
            </p:blipFill>
            <p:spPr>
              <a:xfrm>
                <a:off x="6678551" y="626367"/>
                <a:ext cx="4320000" cy="3673698"/>
              </a:xfrm>
              <a:prstGeom prst="rect">
                <a:avLst/>
              </a:prstGeom>
            </p:spPr>
          </p:pic>
          <p:sp>
            <p:nvSpPr>
              <p:cNvPr id="6" name="文本框 5"/>
              <p:cNvSpPr txBox="1"/>
              <p:nvPr/>
            </p:nvSpPr>
            <p:spPr>
              <a:xfrm>
                <a:off x="7340229" y="2193722"/>
                <a:ext cx="169659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</a:t>
                </a:r>
                <a:r>
                  <a:rPr lang="en-US" altLang="zh-CN" i="1" baseline="-25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max</a:t>
                </a:r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=0.73</a:t>
                </a: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" name="文本框 6"/>
              <p:cNvSpPr txBox="1"/>
              <p:nvPr/>
            </p:nvSpPr>
            <p:spPr>
              <a:xfrm>
                <a:off x="8326244" y="1153265"/>
                <a:ext cx="169659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</a:t>
                </a:r>
                <a:r>
                  <a:rPr lang="en-US" altLang="zh-CN" i="1" baseline="-25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max</a:t>
                </a:r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=1.12</a:t>
                </a: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" name="文本框 7"/>
              <p:cNvSpPr txBox="1"/>
              <p:nvPr/>
            </p:nvSpPr>
            <p:spPr>
              <a:xfrm>
                <a:off x="7725961" y="1692715"/>
                <a:ext cx="169659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</a:t>
                </a:r>
                <a:r>
                  <a:rPr lang="en-US" altLang="zh-CN" i="1" baseline="-25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max</a:t>
                </a:r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=0.88</a:t>
                </a: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9" name="组合 8"/>
              <p:cNvGrpSpPr/>
              <p:nvPr/>
            </p:nvGrpSpPr>
            <p:grpSpPr>
              <a:xfrm>
                <a:off x="9645853" y="961477"/>
                <a:ext cx="1911006" cy="695569"/>
                <a:chOff x="7690523" y="3507989"/>
                <a:chExt cx="1911006" cy="695569"/>
              </a:xfrm>
            </p:grpSpPr>
            <p:sp>
              <p:nvSpPr>
                <p:cNvPr id="29" name="矩形 28"/>
                <p:cNvSpPr/>
                <p:nvPr/>
              </p:nvSpPr>
              <p:spPr>
                <a:xfrm>
                  <a:off x="7690523" y="3529659"/>
                  <a:ext cx="1281860" cy="665638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30" name="直接连接符 29"/>
                <p:cNvCxnSpPr/>
                <p:nvPr/>
              </p:nvCxnSpPr>
              <p:spPr>
                <a:xfrm>
                  <a:off x="7778237" y="3967532"/>
                  <a:ext cx="180000" cy="0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直接连接符 30"/>
                <p:cNvCxnSpPr/>
                <p:nvPr/>
              </p:nvCxnSpPr>
              <p:spPr>
                <a:xfrm>
                  <a:off x="7778237" y="3799659"/>
                  <a:ext cx="180000" cy="0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sp>
              <p:nvSpPr>
                <p:cNvPr id="32" name="文本框 31"/>
                <p:cNvSpPr txBox="1"/>
                <p:nvPr/>
              </p:nvSpPr>
              <p:spPr>
                <a:xfrm>
                  <a:off x="7904931" y="3672176"/>
                  <a:ext cx="169659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1500ppm</a:t>
                  </a:r>
                  <a:endPara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33" name="直接连接符 32"/>
                <p:cNvCxnSpPr/>
                <p:nvPr/>
              </p:nvCxnSpPr>
              <p:spPr>
                <a:xfrm>
                  <a:off x="7778237" y="3639484"/>
                  <a:ext cx="180000" cy="0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accent4"/>
                </a:lnRef>
                <a:fillRef idx="0">
                  <a:schemeClr val="accent4"/>
                </a:fillRef>
                <a:effectRef idx="0">
                  <a:schemeClr val="accent4"/>
                </a:effectRef>
                <a:fontRef idx="minor">
                  <a:schemeClr val="tx1"/>
                </a:fontRef>
              </p:style>
            </p:cxnSp>
            <p:sp>
              <p:nvSpPr>
                <p:cNvPr id="34" name="文本框 33"/>
                <p:cNvSpPr txBox="1"/>
                <p:nvPr/>
              </p:nvSpPr>
              <p:spPr>
                <a:xfrm>
                  <a:off x="7904931" y="3507989"/>
                  <a:ext cx="169659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1000ppm</a:t>
                  </a:r>
                  <a:endPara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5" name="文本框 34"/>
                <p:cNvSpPr txBox="1"/>
                <p:nvPr/>
              </p:nvSpPr>
              <p:spPr>
                <a:xfrm>
                  <a:off x="7904931" y="3834226"/>
                  <a:ext cx="169659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2</a:t>
                  </a:r>
                  <a:r>
                    <a:rPr lang="en-US" altLang="zh-CN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000ppm</a:t>
                  </a:r>
                  <a:endPara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文本框 9"/>
                  <p:cNvSpPr txBox="1"/>
                  <p:nvPr/>
                </p:nvSpPr>
                <p:spPr>
                  <a:xfrm>
                    <a:off x="7045150" y="645473"/>
                    <a:ext cx="1092578" cy="307777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altLang="zh-CN" sz="1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×</m:t>
                        </m:r>
                      </m:oMath>
                    </a14:m>
                    <a:r>
                      <a:rPr lang="en-US" altLang="zh-CN" sz="140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10</a:t>
                    </a:r>
                    <a:r>
                      <a:rPr lang="en-US" altLang="zh-CN" sz="1400" baseline="3000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3</a:t>
                    </a:r>
                    <a:endParaRPr lang="zh-CN" altLang="en-US" sz="1400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33" name="文本框 3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45150" y="645473"/>
                    <a:ext cx="1092578" cy="307777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 t="-4000" b="-20000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11" name="组合 10"/>
              <p:cNvGrpSpPr/>
              <p:nvPr/>
            </p:nvGrpSpPr>
            <p:grpSpPr>
              <a:xfrm>
                <a:off x="6837715" y="3845496"/>
                <a:ext cx="4296478" cy="592191"/>
                <a:chOff x="6850415" y="3845496"/>
                <a:chExt cx="4296478" cy="592191"/>
              </a:xfrm>
            </p:grpSpPr>
            <p:sp>
              <p:nvSpPr>
                <p:cNvPr id="23" name="文本框 22"/>
                <p:cNvSpPr txBox="1"/>
                <p:nvPr/>
              </p:nvSpPr>
              <p:spPr>
                <a:xfrm>
                  <a:off x="8169478" y="4068355"/>
                  <a:ext cx="2165113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弯曲长度</a:t>
                  </a:r>
                  <a:r>
                    <a:rPr lang="en-US" altLang="zh-CN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/m</a:t>
                  </a:r>
                  <a:endPara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4" name="矩形 23"/>
                <p:cNvSpPr/>
                <p:nvPr/>
              </p:nvSpPr>
              <p:spPr>
                <a:xfrm>
                  <a:off x="6971268" y="3924216"/>
                  <a:ext cx="4020148" cy="15358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5" name="文本框 24"/>
                <p:cNvSpPr txBox="1"/>
                <p:nvPr/>
              </p:nvSpPr>
              <p:spPr>
                <a:xfrm>
                  <a:off x="8179696" y="3845496"/>
                  <a:ext cx="432664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400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1</a:t>
                  </a:r>
                  <a:endParaRPr lang="zh-CN" alt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6" name="文本框 25"/>
                <p:cNvSpPr txBox="1"/>
                <p:nvPr/>
              </p:nvSpPr>
              <p:spPr>
                <a:xfrm>
                  <a:off x="9382445" y="3845496"/>
                  <a:ext cx="432664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400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1.5</a:t>
                  </a:r>
                  <a:endParaRPr lang="zh-CN" alt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7" name="文本框 26"/>
                <p:cNvSpPr txBox="1"/>
                <p:nvPr/>
              </p:nvSpPr>
              <p:spPr>
                <a:xfrm>
                  <a:off x="10714229" y="3845496"/>
                  <a:ext cx="432664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400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2</a:t>
                  </a:r>
                  <a:endParaRPr lang="zh-CN" alt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8" name="文本框 27"/>
                <p:cNvSpPr txBox="1"/>
                <p:nvPr/>
              </p:nvSpPr>
              <p:spPr>
                <a:xfrm>
                  <a:off x="6850415" y="3845496"/>
                  <a:ext cx="432664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400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0.5</a:t>
                  </a:r>
                  <a:endParaRPr lang="zh-CN" alt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12" name="矩形 11"/>
              <p:cNvSpPr/>
              <p:nvPr/>
            </p:nvSpPr>
            <p:spPr>
              <a:xfrm>
                <a:off x="6855317" y="585941"/>
                <a:ext cx="159182" cy="331287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13" name="组合 12"/>
              <p:cNvGrpSpPr/>
              <p:nvPr/>
            </p:nvGrpSpPr>
            <p:grpSpPr>
              <a:xfrm>
                <a:off x="6797993" y="669237"/>
                <a:ext cx="459955" cy="3343735"/>
                <a:chOff x="6823124" y="713381"/>
                <a:chExt cx="459955" cy="3343735"/>
              </a:xfrm>
            </p:grpSpPr>
            <p:sp>
              <p:nvSpPr>
                <p:cNvPr id="14" name="文本框 13"/>
                <p:cNvSpPr txBox="1"/>
                <p:nvPr/>
              </p:nvSpPr>
              <p:spPr>
                <a:xfrm>
                  <a:off x="6841281" y="3749339"/>
                  <a:ext cx="432664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400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0</a:t>
                  </a:r>
                  <a:endParaRPr lang="zh-CN" alt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5" name="文本框 14"/>
                <p:cNvSpPr txBox="1"/>
                <p:nvPr/>
              </p:nvSpPr>
              <p:spPr>
                <a:xfrm>
                  <a:off x="6850415" y="3389951"/>
                  <a:ext cx="432664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400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1</a:t>
                  </a:r>
                  <a:endParaRPr lang="zh-CN" alt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6" name="文本框 15"/>
                <p:cNvSpPr txBox="1"/>
                <p:nvPr/>
              </p:nvSpPr>
              <p:spPr>
                <a:xfrm>
                  <a:off x="6850415" y="2997256"/>
                  <a:ext cx="432664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400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2</a:t>
                  </a:r>
                  <a:endParaRPr lang="zh-CN" alt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7" name="文本框 16"/>
                <p:cNvSpPr txBox="1"/>
                <p:nvPr/>
              </p:nvSpPr>
              <p:spPr>
                <a:xfrm>
                  <a:off x="6850415" y="2636409"/>
                  <a:ext cx="432664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400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3</a:t>
                  </a:r>
                  <a:endParaRPr lang="zh-CN" alt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8" name="文本框 17"/>
                <p:cNvSpPr txBox="1"/>
                <p:nvPr/>
              </p:nvSpPr>
              <p:spPr>
                <a:xfrm>
                  <a:off x="6841281" y="2234360"/>
                  <a:ext cx="432664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400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4</a:t>
                  </a:r>
                  <a:endParaRPr lang="zh-CN" alt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9" name="文本框 18"/>
                <p:cNvSpPr txBox="1"/>
                <p:nvPr/>
              </p:nvSpPr>
              <p:spPr>
                <a:xfrm>
                  <a:off x="6841281" y="1855903"/>
                  <a:ext cx="432664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400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5</a:t>
                  </a:r>
                  <a:endParaRPr lang="zh-CN" alt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0" name="文本框 19"/>
                <p:cNvSpPr txBox="1"/>
                <p:nvPr/>
              </p:nvSpPr>
              <p:spPr>
                <a:xfrm>
                  <a:off x="6841281" y="1484638"/>
                  <a:ext cx="432664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400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6</a:t>
                  </a:r>
                  <a:endParaRPr lang="zh-CN" alt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1" name="文本框 20"/>
                <p:cNvSpPr txBox="1"/>
                <p:nvPr/>
              </p:nvSpPr>
              <p:spPr>
                <a:xfrm>
                  <a:off x="6823124" y="1123791"/>
                  <a:ext cx="432664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400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7</a:t>
                  </a:r>
                  <a:endParaRPr lang="zh-CN" alt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2" name="文本框 21"/>
                <p:cNvSpPr txBox="1"/>
                <p:nvPr/>
              </p:nvSpPr>
              <p:spPr>
                <a:xfrm>
                  <a:off x="6841281" y="713381"/>
                  <a:ext cx="432664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400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8</a:t>
                  </a:r>
                  <a:endParaRPr lang="zh-CN" alt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</p:grpSp>
        <p:sp>
          <p:nvSpPr>
            <p:cNvPr id="4" name="文本框 3"/>
            <p:cNvSpPr txBox="1"/>
            <p:nvPr/>
          </p:nvSpPr>
          <p:spPr>
            <a:xfrm rot="16200000">
              <a:off x="5576842" y="1653371"/>
              <a:ext cx="216511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灵敏度</a:t>
              </a:r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/a.u.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37" name="图片 3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85" t="5817" r="7981" b="10139"/>
          <a:stretch/>
        </p:blipFill>
        <p:spPr>
          <a:xfrm>
            <a:off x="6997700" y="1625600"/>
            <a:ext cx="3898900" cy="3086100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8041241" y="4820118"/>
            <a:ext cx="216511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弯曲长度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/m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8153839" y="4637416"/>
            <a:ext cx="4326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9013688" y="4637416"/>
            <a:ext cx="4326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10688372" y="4637416"/>
            <a:ext cx="4326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6824558" y="4637416"/>
            <a:ext cx="4326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0.5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9851888" y="4637416"/>
            <a:ext cx="4326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7337288" y="4637416"/>
            <a:ext cx="4326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7678313" y="4637416"/>
            <a:ext cx="4326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1.5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8518970" y="4637416"/>
            <a:ext cx="4326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.5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9341953" y="4636604"/>
            <a:ext cx="4326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3.5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10191932" y="4636603"/>
            <a:ext cx="4326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.5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文本框 48"/>
          <p:cNvSpPr txBox="1"/>
          <p:nvPr/>
        </p:nvSpPr>
        <p:spPr>
          <a:xfrm rot="16200000">
            <a:off x="5540142" y="2839432"/>
            <a:ext cx="216511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气体吸收度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/dB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6807364" y="4512341"/>
            <a:ext cx="287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6807841" y="4094586"/>
            <a:ext cx="4326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6824558" y="3676831"/>
            <a:ext cx="4326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6807841" y="3259076"/>
            <a:ext cx="4326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6824558" y="2808274"/>
            <a:ext cx="4326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6734753" y="2371909"/>
            <a:ext cx="4326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6734753" y="1520685"/>
            <a:ext cx="4326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14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6734753" y="1953537"/>
            <a:ext cx="4326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8" name="组合 57"/>
          <p:cNvGrpSpPr/>
          <p:nvPr/>
        </p:nvGrpSpPr>
        <p:grpSpPr>
          <a:xfrm>
            <a:off x="9339489" y="1749306"/>
            <a:ext cx="1402674" cy="894230"/>
            <a:chOff x="6959064" y="5299036"/>
            <a:chExt cx="1218855" cy="894230"/>
          </a:xfrm>
        </p:grpSpPr>
        <p:sp>
          <p:nvSpPr>
            <p:cNvPr id="59" name="矩形 58"/>
            <p:cNvSpPr/>
            <p:nvPr/>
          </p:nvSpPr>
          <p:spPr>
            <a:xfrm>
              <a:off x="6959064" y="5299036"/>
              <a:ext cx="1218855" cy="885506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60" name="直接连接符 59"/>
            <p:cNvCxnSpPr/>
            <p:nvPr/>
          </p:nvCxnSpPr>
          <p:spPr>
            <a:xfrm>
              <a:off x="7017542" y="5486025"/>
              <a:ext cx="252000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文本框 60"/>
            <p:cNvSpPr txBox="1"/>
            <p:nvPr/>
          </p:nvSpPr>
          <p:spPr>
            <a:xfrm>
              <a:off x="7239027" y="5299036"/>
              <a:ext cx="77198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1500ppm</a:t>
              </a:r>
              <a:endPara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62" name="直接连接符 61"/>
            <p:cNvCxnSpPr/>
            <p:nvPr/>
          </p:nvCxnSpPr>
          <p:spPr>
            <a:xfrm>
              <a:off x="7017542" y="5742826"/>
              <a:ext cx="252000" cy="0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63" name="文本框 62"/>
            <p:cNvSpPr txBox="1"/>
            <p:nvPr/>
          </p:nvSpPr>
          <p:spPr>
            <a:xfrm>
              <a:off x="7239027" y="5572512"/>
              <a:ext cx="77198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1000ppm</a:t>
              </a:r>
              <a:endPara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4" name="文本框 63"/>
            <p:cNvSpPr txBox="1"/>
            <p:nvPr/>
          </p:nvSpPr>
          <p:spPr>
            <a:xfrm>
              <a:off x="7239026" y="5854712"/>
              <a:ext cx="68952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500ppm</a:t>
              </a:r>
              <a:endPara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65" name="直接连接符 64"/>
            <p:cNvCxnSpPr/>
            <p:nvPr/>
          </p:nvCxnSpPr>
          <p:spPr>
            <a:xfrm>
              <a:off x="7042942" y="6009526"/>
              <a:ext cx="252000" cy="0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66" name="文本框 65"/>
          <p:cNvSpPr txBox="1"/>
          <p:nvPr/>
        </p:nvSpPr>
        <p:spPr>
          <a:xfrm>
            <a:off x="7793463" y="3307076"/>
            <a:ext cx="16965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altLang="zh-CN" sz="1600" i="1" baseline="-25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max</a:t>
            </a:r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=1.791m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7361118" y="2065355"/>
            <a:ext cx="16965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altLang="zh-CN" sz="1600" i="1" baseline="-25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max</a:t>
            </a:r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=1.028m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8" name="文本框 67"/>
          <p:cNvSpPr txBox="1"/>
          <p:nvPr/>
        </p:nvSpPr>
        <p:spPr>
          <a:xfrm>
            <a:off x="7557684" y="2623608"/>
            <a:ext cx="16965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altLang="zh-CN" sz="1600" i="1" baseline="-25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max</a:t>
            </a:r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=1.308m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69" name="组合 68"/>
          <p:cNvGrpSpPr/>
          <p:nvPr/>
        </p:nvGrpSpPr>
        <p:grpSpPr>
          <a:xfrm>
            <a:off x="9908108" y="127250"/>
            <a:ext cx="1560528" cy="894230"/>
            <a:chOff x="6959064" y="5299036"/>
            <a:chExt cx="1254220" cy="894230"/>
          </a:xfrm>
        </p:grpSpPr>
        <p:sp>
          <p:nvSpPr>
            <p:cNvPr id="70" name="矩形 69"/>
            <p:cNvSpPr/>
            <p:nvPr/>
          </p:nvSpPr>
          <p:spPr>
            <a:xfrm>
              <a:off x="6959064" y="5299036"/>
              <a:ext cx="1218855" cy="885506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71" name="直接连接符 70"/>
            <p:cNvCxnSpPr/>
            <p:nvPr/>
          </p:nvCxnSpPr>
          <p:spPr>
            <a:xfrm>
              <a:off x="7017542" y="5486025"/>
              <a:ext cx="252000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文本框 71"/>
            <p:cNvSpPr txBox="1"/>
            <p:nvPr/>
          </p:nvSpPr>
          <p:spPr>
            <a:xfrm>
              <a:off x="7239027" y="5299036"/>
              <a:ext cx="97425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C=1500ppm</a:t>
              </a:r>
              <a:endPara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73" name="直接连接符 72"/>
            <p:cNvCxnSpPr/>
            <p:nvPr/>
          </p:nvCxnSpPr>
          <p:spPr>
            <a:xfrm>
              <a:off x="7017542" y="5742826"/>
              <a:ext cx="252000" cy="0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74" name="文本框 73"/>
            <p:cNvSpPr txBox="1"/>
            <p:nvPr/>
          </p:nvSpPr>
          <p:spPr>
            <a:xfrm>
              <a:off x="7239027" y="5572512"/>
              <a:ext cx="97425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C=1000ppm</a:t>
              </a:r>
              <a:endPara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5" name="文本框 74"/>
            <p:cNvSpPr txBox="1"/>
            <p:nvPr/>
          </p:nvSpPr>
          <p:spPr>
            <a:xfrm>
              <a:off x="7239026" y="5854712"/>
              <a:ext cx="89180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C=500ppm</a:t>
              </a:r>
              <a:endPara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76" name="直接连接符 75"/>
            <p:cNvCxnSpPr/>
            <p:nvPr/>
          </p:nvCxnSpPr>
          <p:spPr>
            <a:xfrm>
              <a:off x="7042942" y="6009526"/>
              <a:ext cx="252000" cy="0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77" name="组合 76"/>
          <p:cNvGrpSpPr/>
          <p:nvPr/>
        </p:nvGrpSpPr>
        <p:grpSpPr>
          <a:xfrm>
            <a:off x="3521750" y="1589308"/>
            <a:ext cx="1402674" cy="894230"/>
            <a:chOff x="6959064" y="5299036"/>
            <a:chExt cx="1218855" cy="894230"/>
          </a:xfrm>
        </p:grpSpPr>
        <p:sp>
          <p:nvSpPr>
            <p:cNvPr id="78" name="矩形 77"/>
            <p:cNvSpPr/>
            <p:nvPr/>
          </p:nvSpPr>
          <p:spPr>
            <a:xfrm>
              <a:off x="6959064" y="5299036"/>
              <a:ext cx="1218855" cy="885506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79" name="直接连接符 78"/>
            <p:cNvCxnSpPr/>
            <p:nvPr/>
          </p:nvCxnSpPr>
          <p:spPr>
            <a:xfrm>
              <a:off x="7017542" y="5486025"/>
              <a:ext cx="252000" cy="0"/>
            </a:xfrm>
            <a:prstGeom prst="line">
              <a:avLst/>
            </a:prstGeom>
            <a:ln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80" name="文本框 79"/>
            <p:cNvSpPr txBox="1"/>
            <p:nvPr/>
          </p:nvSpPr>
          <p:spPr>
            <a:xfrm>
              <a:off x="7239027" y="5299036"/>
              <a:ext cx="83464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1000ppm</a:t>
              </a:r>
              <a:endPara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81" name="直接连接符 80"/>
            <p:cNvCxnSpPr/>
            <p:nvPr/>
          </p:nvCxnSpPr>
          <p:spPr>
            <a:xfrm>
              <a:off x="7017542" y="5742826"/>
              <a:ext cx="252000" cy="0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82" name="文本框 81"/>
            <p:cNvSpPr txBox="1"/>
            <p:nvPr/>
          </p:nvSpPr>
          <p:spPr>
            <a:xfrm>
              <a:off x="7239027" y="5572512"/>
              <a:ext cx="83464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1500ppm</a:t>
              </a:r>
              <a:endPara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3" name="文本框 82"/>
            <p:cNvSpPr txBox="1"/>
            <p:nvPr/>
          </p:nvSpPr>
          <p:spPr>
            <a:xfrm>
              <a:off x="7239026" y="5854712"/>
              <a:ext cx="83464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2000ppm</a:t>
              </a:r>
              <a:endPara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84" name="直接连接符 83"/>
            <p:cNvCxnSpPr/>
            <p:nvPr/>
          </p:nvCxnSpPr>
          <p:spPr>
            <a:xfrm>
              <a:off x="7042942" y="6009526"/>
              <a:ext cx="252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4613765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468" y="952500"/>
            <a:ext cx="4320000" cy="3240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2239" y="952500"/>
            <a:ext cx="4319954" cy="323996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093746" y="3317423"/>
            <a:ext cx="1696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100ppm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040517" y="3317423"/>
            <a:ext cx="1696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1000ppm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008998" y="1256082"/>
            <a:ext cx="1696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100cm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008998" y="1874869"/>
            <a:ext cx="1696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110cm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008998" y="2508039"/>
            <a:ext cx="1696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120cm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971398" y="1261916"/>
            <a:ext cx="1696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100cm</a:t>
            </a:r>
            <a:endParaRPr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7971398" y="1677503"/>
            <a:ext cx="1696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110cm</a:t>
            </a:r>
            <a:endParaRPr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7971398" y="2310673"/>
            <a:ext cx="1696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120cm</a:t>
            </a:r>
            <a:endParaRPr lang="zh-CN" altLang="en-US" dirty="0"/>
          </a:p>
        </p:txBody>
      </p:sp>
      <p:cxnSp>
        <p:nvCxnSpPr>
          <p:cNvPr id="20" name="直接连接符 19"/>
          <p:cNvCxnSpPr/>
          <p:nvPr/>
        </p:nvCxnSpPr>
        <p:spPr>
          <a:xfrm>
            <a:off x="1743196" y="2553005"/>
            <a:ext cx="3369043" cy="12700"/>
          </a:xfrm>
          <a:prstGeom prst="line">
            <a:avLst/>
          </a:prstGeom>
          <a:ln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>
            <a:off x="1743195" y="1923701"/>
            <a:ext cx="3369043" cy="12700"/>
          </a:xfrm>
          <a:prstGeom prst="line">
            <a:avLst/>
          </a:prstGeom>
          <a:ln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1758326" y="1303231"/>
            <a:ext cx="3369043" cy="12700"/>
          </a:xfrm>
          <a:prstGeom prst="line">
            <a:avLst/>
          </a:prstGeom>
          <a:ln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椭圆 22"/>
          <p:cNvSpPr/>
          <p:nvPr/>
        </p:nvSpPr>
        <p:spPr>
          <a:xfrm>
            <a:off x="2476500" y="2533439"/>
            <a:ext cx="72000" cy="720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/>
        </p:nvSpPr>
        <p:spPr>
          <a:xfrm>
            <a:off x="3352800" y="1898439"/>
            <a:ext cx="72000" cy="720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3962400" y="1288839"/>
            <a:ext cx="72000" cy="720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4628540" y="3440967"/>
            <a:ext cx="441147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dirty="0">
                <a:ln w="0"/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b="0" cap="none" spc="0" dirty="0" smtClean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a)</a:t>
            </a:r>
            <a:endParaRPr lang="zh-CN" altLang="en-US" b="0" cap="none" spc="0" dirty="0">
              <a:ln w="0"/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8569528" y="3440967"/>
            <a:ext cx="453970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dirty="0" smtClean="0">
                <a:ln w="0"/>
                <a:latin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  <a:endParaRPr lang="zh-CN" altLang="en-US" sz="1400" b="0" cap="none" spc="0" dirty="0">
              <a:ln w="0"/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4117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092" y="514350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467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314" y="572407"/>
            <a:ext cx="5334000" cy="40005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3828" y="731895"/>
            <a:ext cx="5334000" cy="40005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2443" y="1088228"/>
            <a:ext cx="7200000" cy="5400000"/>
          </a:xfrm>
          <a:prstGeom prst="rect">
            <a:avLst/>
          </a:prstGeom>
        </p:spPr>
      </p:pic>
      <p:sp>
        <p:nvSpPr>
          <p:cNvPr id="5" name="任意多边形 4"/>
          <p:cNvSpPr/>
          <p:nvPr/>
        </p:nvSpPr>
        <p:spPr>
          <a:xfrm>
            <a:off x="8080828" y="2191656"/>
            <a:ext cx="5558971" cy="3193143"/>
          </a:xfrm>
          <a:custGeom>
            <a:avLst/>
            <a:gdLst>
              <a:gd name="connsiteX0" fmla="*/ 0 w 5558971"/>
              <a:gd name="connsiteY0" fmla="*/ 3193143 h 3193143"/>
              <a:gd name="connsiteX1" fmla="*/ 232229 w 5558971"/>
              <a:gd name="connsiteY1" fmla="*/ 2452914 h 3193143"/>
              <a:gd name="connsiteX2" fmla="*/ 449943 w 5558971"/>
              <a:gd name="connsiteY2" fmla="*/ 1770743 h 3193143"/>
              <a:gd name="connsiteX3" fmla="*/ 914400 w 5558971"/>
              <a:gd name="connsiteY3" fmla="*/ 957943 h 3193143"/>
              <a:gd name="connsiteX4" fmla="*/ 1654629 w 5558971"/>
              <a:gd name="connsiteY4" fmla="*/ 449943 h 3193143"/>
              <a:gd name="connsiteX5" fmla="*/ 2772229 w 5558971"/>
              <a:gd name="connsiteY5" fmla="*/ 188686 h 3193143"/>
              <a:gd name="connsiteX6" fmla="*/ 4034971 w 5558971"/>
              <a:gd name="connsiteY6" fmla="*/ 58057 h 3193143"/>
              <a:gd name="connsiteX7" fmla="*/ 5050971 w 5558971"/>
              <a:gd name="connsiteY7" fmla="*/ 29029 h 3193143"/>
              <a:gd name="connsiteX8" fmla="*/ 5558971 w 5558971"/>
              <a:gd name="connsiteY8" fmla="*/ 0 h 3193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558971" h="3193143">
                <a:moveTo>
                  <a:pt x="0" y="3193143"/>
                </a:moveTo>
                <a:cubicBezTo>
                  <a:pt x="78619" y="2941562"/>
                  <a:pt x="157239" y="2689981"/>
                  <a:pt x="232229" y="2452914"/>
                </a:cubicBezTo>
                <a:cubicBezTo>
                  <a:pt x="307219" y="2215847"/>
                  <a:pt x="336248" y="2019905"/>
                  <a:pt x="449943" y="1770743"/>
                </a:cubicBezTo>
                <a:cubicBezTo>
                  <a:pt x="563638" y="1521581"/>
                  <a:pt x="713619" y="1178076"/>
                  <a:pt x="914400" y="957943"/>
                </a:cubicBezTo>
                <a:cubicBezTo>
                  <a:pt x="1115181" y="737810"/>
                  <a:pt x="1344991" y="578153"/>
                  <a:pt x="1654629" y="449943"/>
                </a:cubicBezTo>
                <a:cubicBezTo>
                  <a:pt x="1964267" y="321733"/>
                  <a:pt x="2375505" y="254000"/>
                  <a:pt x="2772229" y="188686"/>
                </a:cubicBezTo>
                <a:cubicBezTo>
                  <a:pt x="3168953" y="123372"/>
                  <a:pt x="3655181" y="84666"/>
                  <a:pt x="4034971" y="58057"/>
                </a:cubicBezTo>
                <a:cubicBezTo>
                  <a:pt x="4414761" y="31448"/>
                  <a:pt x="4796971" y="38705"/>
                  <a:pt x="5050971" y="29029"/>
                </a:cubicBezTo>
                <a:cubicBezTo>
                  <a:pt x="5304971" y="19353"/>
                  <a:pt x="5431971" y="9676"/>
                  <a:pt x="5558971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119766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423876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71500"/>
            <a:ext cx="5334000" cy="40005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7344" y="-385536"/>
            <a:ext cx="5334000" cy="40005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15" y="3429000"/>
            <a:ext cx="4815114" cy="3611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19605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371154" y="1205977"/>
            <a:ext cx="16965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SNR100 </a:t>
            </a:r>
          </a:p>
          <a:p>
            <a:r>
              <a:rPr lang="en-US" altLang="zh-CN" dirty="0" smtClean="0"/>
              <a:t>180du</a:t>
            </a:r>
          </a:p>
          <a:p>
            <a:r>
              <a:rPr lang="zh-CN" altLang="en-US" dirty="0" smtClean="0"/>
              <a:t>半圈，</a:t>
            </a:r>
            <a:r>
              <a:rPr lang="en-US" altLang="zh-CN" dirty="0" smtClean="0"/>
              <a:t>r</a:t>
            </a:r>
            <a:r>
              <a:rPr lang="zh-CN" altLang="en-US" dirty="0" smtClean="0"/>
              <a:t>增加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6814393" y="3043728"/>
            <a:ext cx="1696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1000ppm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2039732" y="4682028"/>
            <a:ext cx="1696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100ppm</a:t>
            </a:r>
            <a:endParaRPr lang="zh-CN" altLang="en-US" dirty="0"/>
          </a:p>
        </p:txBody>
      </p:sp>
      <p:grpSp>
        <p:nvGrpSpPr>
          <p:cNvPr id="27" name="组合 26"/>
          <p:cNvGrpSpPr/>
          <p:nvPr/>
        </p:nvGrpSpPr>
        <p:grpSpPr>
          <a:xfrm>
            <a:off x="558800" y="537760"/>
            <a:ext cx="5739000" cy="4000500"/>
            <a:chOff x="558800" y="549483"/>
            <a:chExt cx="5739000" cy="4000500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8800" y="549483"/>
              <a:ext cx="5334000" cy="4000500"/>
            </a:xfrm>
            <a:prstGeom prst="rect">
              <a:avLst/>
            </a:prstGeom>
          </p:spPr>
        </p:pic>
        <p:pic>
          <p:nvPicPr>
            <p:cNvPr id="2" name="图片 1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152" t="5971" r="8865" b="9742"/>
            <a:stretch/>
          </p:blipFill>
          <p:spPr>
            <a:xfrm>
              <a:off x="1480393" y="2247900"/>
              <a:ext cx="1656000" cy="1342376"/>
            </a:xfrm>
            <a:prstGeom prst="rect">
              <a:avLst/>
            </a:prstGeom>
          </p:spPr>
        </p:pic>
        <p:pic>
          <p:nvPicPr>
            <p:cNvPr id="3" name="图片 2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451" t="6753" r="8387" b="9742"/>
            <a:stretch/>
          </p:blipFill>
          <p:spPr>
            <a:xfrm>
              <a:off x="3481868" y="2268484"/>
              <a:ext cx="1656000" cy="1310102"/>
            </a:xfrm>
            <a:prstGeom prst="rect">
              <a:avLst/>
            </a:prstGeom>
          </p:spPr>
        </p:pic>
        <p:sp>
          <p:nvSpPr>
            <p:cNvPr id="8" name="椭圆 7"/>
            <p:cNvSpPr/>
            <p:nvPr/>
          </p:nvSpPr>
          <p:spPr>
            <a:xfrm>
              <a:off x="1760220" y="1242060"/>
              <a:ext cx="99060" cy="99060"/>
            </a:xfrm>
            <a:prstGeom prst="ellipse">
              <a:avLst/>
            </a:prstGeom>
            <a:noFill/>
            <a:ln w="9525">
              <a:solidFill>
                <a:schemeClr val="accent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v</a:t>
              </a:r>
              <a:endParaRPr lang="zh-CN" altLang="en-US" dirty="0"/>
            </a:p>
          </p:txBody>
        </p:sp>
        <p:cxnSp>
          <p:nvCxnSpPr>
            <p:cNvPr id="12" name="曲线连接符 11"/>
            <p:cNvCxnSpPr>
              <a:stCxn id="8" idx="4"/>
              <a:endCxn id="2" idx="0"/>
            </p:cNvCxnSpPr>
            <p:nvPr/>
          </p:nvCxnSpPr>
          <p:spPr>
            <a:xfrm rot="16200000" flipH="1">
              <a:off x="1605681" y="1545188"/>
              <a:ext cx="906780" cy="498643"/>
            </a:xfrm>
            <a:prstGeom prst="curvedConnector3">
              <a:avLst>
                <a:gd name="adj1" fmla="val 50000"/>
              </a:avLst>
            </a:prstGeom>
            <a:ln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椭圆 12"/>
            <p:cNvSpPr/>
            <p:nvPr/>
          </p:nvSpPr>
          <p:spPr>
            <a:xfrm>
              <a:off x="4586945" y="3966285"/>
              <a:ext cx="99060" cy="99060"/>
            </a:xfrm>
            <a:prstGeom prst="ellipse">
              <a:avLst/>
            </a:prstGeom>
            <a:noFill/>
            <a:ln w="9525">
              <a:solidFill>
                <a:schemeClr val="accent4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v</a:t>
              </a:r>
              <a:endParaRPr lang="zh-CN" altLang="en-US" dirty="0"/>
            </a:p>
          </p:txBody>
        </p:sp>
        <p:cxnSp>
          <p:nvCxnSpPr>
            <p:cNvPr id="16" name="曲线连接符 15"/>
            <p:cNvCxnSpPr>
              <a:stCxn id="13" idx="1"/>
              <a:endCxn id="3" idx="2"/>
            </p:cNvCxnSpPr>
            <p:nvPr/>
          </p:nvCxnSpPr>
          <p:spPr>
            <a:xfrm rot="16200000" flipV="1">
              <a:off x="4254557" y="3633897"/>
              <a:ext cx="402206" cy="291584"/>
            </a:xfrm>
            <a:prstGeom prst="curvedConnector3">
              <a:avLst/>
            </a:prstGeom>
            <a:ln>
              <a:prstDash val="dash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grpSp>
          <p:nvGrpSpPr>
            <p:cNvPr id="24" name="组合 23"/>
            <p:cNvGrpSpPr/>
            <p:nvPr/>
          </p:nvGrpSpPr>
          <p:grpSpPr>
            <a:xfrm>
              <a:off x="4483780" y="1375972"/>
              <a:ext cx="1814020" cy="581642"/>
              <a:chOff x="1383208" y="3237435"/>
              <a:chExt cx="1814020" cy="581642"/>
            </a:xfrm>
          </p:grpSpPr>
          <p:cxnSp>
            <p:nvCxnSpPr>
              <p:cNvPr id="17" name="直接连接符 16"/>
              <p:cNvCxnSpPr/>
              <p:nvPr/>
            </p:nvCxnSpPr>
            <p:spPr>
              <a:xfrm>
                <a:off x="1427276" y="3696978"/>
                <a:ext cx="144000" cy="0"/>
              </a:xfrm>
              <a:prstGeom prst="line">
                <a:avLst/>
              </a:prstGeom>
              <a:ln w="12700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sp>
            <p:nvSpPr>
              <p:cNvPr id="18" name="文本框 17"/>
              <p:cNvSpPr txBox="1"/>
              <p:nvPr/>
            </p:nvSpPr>
            <p:spPr>
              <a:xfrm>
                <a:off x="1500630" y="3557467"/>
                <a:ext cx="1696598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05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en-US" altLang="zh-CN" sz="105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000ppm</a:t>
                </a:r>
                <a:endParaRPr lang="zh-CN" altLang="en-US" sz="105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9" name="直接连接符 18"/>
              <p:cNvCxnSpPr/>
              <p:nvPr/>
            </p:nvCxnSpPr>
            <p:spPr>
              <a:xfrm>
                <a:off x="1427276" y="3529105"/>
                <a:ext cx="144000" cy="0"/>
              </a:xfrm>
              <a:prstGeom prst="line">
                <a:avLst/>
              </a:prstGeom>
              <a:ln w="12700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20" name="文本框 19"/>
              <p:cNvSpPr txBox="1"/>
              <p:nvPr/>
            </p:nvSpPr>
            <p:spPr>
              <a:xfrm>
                <a:off x="1500630" y="3401622"/>
                <a:ext cx="1696598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05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500ppm</a:t>
                </a:r>
                <a:endParaRPr lang="zh-CN" altLang="en-US" sz="105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21" name="直接连接符 20"/>
              <p:cNvCxnSpPr/>
              <p:nvPr/>
            </p:nvCxnSpPr>
            <p:spPr>
              <a:xfrm>
                <a:off x="1427276" y="3368930"/>
                <a:ext cx="144000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文本框 21"/>
              <p:cNvSpPr txBox="1"/>
              <p:nvPr/>
            </p:nvSpPr>
            <p:spPr>
              <a:xfrm>
                <a:off x="1500630" y="3237435"/>
                <a:ext cx="1696598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05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100ppm</a:t>
                </a:r>
                <a:endParaRPr lang="zh-CN" altLang="en-US" sz="105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" name="矩形 22"/>
              <p:cNvSpPr/>
              <p:nvPr/>
            </p:nvSpPr>
            <p:spPr>
              <a:xfrm>
                <a:off x="1383208" y="3270486"/>
                <a:ext cx="740344" cy="540000"/>
              </a:xfrm>
              <a:prstGeom prst="rect">
                <a:avLst/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23041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699" y="371131"/>
            <a:ext cx="4320000" cy="3240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9699" y="371131"/>
            <a:ext cx="4320000" cy="3240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690" y="3642564"/>
            <a:ext cx="4320000" cy="32400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471446" y="244023"/>
            <a:ext cx="1696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100ppm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5723498" y="186465"/>
            <a:ext cx="1696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1000ppm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1722998" y="900482"/>
            <a:ext cx="1696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130cm</a:t>
            </a:r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1722998" y="1633569"/>
            <a:ext cx="1696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120cm</a:t>
            </a:r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1722998" y="2177839"/>
            <a:ext cx="1696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110cm</a:t>
            </a:r>
            <a:endParaRPr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5863055" y="1132241"/>
            <a:ext cx="1696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130cm</a:t>
            </a:r>
            <a:endParaRPr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5863055" y="1708685"/>
            <a:ext cx="1696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120cm</a:t>
            </a:r>
            <a:endParaRPr lang="zh-CN" altLang="en-US" dirty="0"/>
          </a:p>
        </p:txBody>
      </p:sp>
      <p:sp>
        <p:nvSpPr>
          <p:cNvPr id="13" name="文本框 12"/>
          <p:cNvSpPr txBox="1"/>
          <p:nvPr/>
        </p:nvSpPr>
        <p:spPr>
          <a:xfrm>
            <a:off x="5863055" y="2756745"/>
            <a:ext cx="1696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110cm</a:t>
            </a:r>
            <a:endParaRPr lang="zh-CN" altLang="en-US" dirty="0"/>
          </a:p>
        </p:txBody>
      </p:sp>
      <p:sp>
        <p:nvSpPr>
          <p:cNvPr id="14" name="文本框 13"/>
          <p:cNvSpPr txBox="1"/>
          <p:nvPr/>
        </p:nvSpPr>
        <p:spPr>
          <a:xfrm>
            <a:off x="2779699" y="6110333"/>
            <a:ext cx="1696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100cm</a:t>
            </a:r>
            <a:endParaRPr lang="zh-CN" altLang="en-US" dirty="0"/>
          </a:p>
        </p:txBody>
      </p:sp>
      <p:sp>
        <p:nvSpPr>
          <p:cNvPr id="15" name="文本框 14"/>
          <p:cNvSpPr txBox="1"/>
          <p:nvPr/>
        </p:nvSpPr>
        <p:spPr>
          <a:xfrm>
            <a:off x="2319745" y="4881462"/>
            <a:ext cx="1696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1000ppm</a:t>
            </a:r>
            <a:endParaRPr lang="zh-CN" altLang="en-US" dirty="0"/>
          </a:p>
        </p:txBody>
      </p:sp>
      <p:sp>
        <p:nvSpPr>
          <p:cNvPr id="16" name="文本框 15"/>
          <p:cNvSpPr txBox="1"/>
          <p:nvPr/>
        </p:nvSpPr>
        <p:spPr>
          <a:xfrm>
            <a:off x="6251400" y="4372241"/>
            <a:ext cx="1696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SNR100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8891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1371554" y="756227"/>
            <a:ext cx="3600000" cy="2733438"/>
            <a:chOff x="1371554" y="756227"/>
            <a:chExt cx="3600000" cy="2733438"/>
          </a:xfrm>
        </p:grpSpPr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71554" y="756227"/>
              <a:ext cx="3600000" cy="2733438"/>
            </a:xfrm>
            <a:prstGeom prst="rect">
              <a:avLst/>
            </a:prstGeom>
          </p:spPr>
        </p:pic>
        <p:sp>
          <p:nvSpPr>
            <p:cNvPr id="11" name="任意多边形 10"/>
            <p:cNvSpPr/>
            <p:nvPr/>
          </p:nvSpPr>
          <p:spPr>
            <a:xfrm>
              <a:off x="1886857" y="1275645"/>
              <a:ext cx="2902857" cy="1815898"/>
            </a:xfrm>
            <a:custGeom>
              <a:avLst/>
              <a:gdLst>
                <a:gd name="connsiteX0" fmla="*/ 0 w 2902857"/>
                <a:gd name="connsiteY0" fmla="*/ 1815898 h 1815898"/>
                <a:gd name="connsiteX1" fmla="*/ 58057 w 2902857"/>
                <a:gd name="connsiteY1" fmla="*/ 1554641 h 1815898"/>
                <a:gd name="connsiteX2" fmla="*/ 145143 w 2902857"/>
                <a:gd name="connsiteY2" fmla="*/ 1307898 h 1815898"/>
                <a:gd name="connsiteX3" fmla="*/ 261257 w 2902857"/>
                <a:gd name="connsiteY3" fmla="*/ 1104698 h 1815898"/>
                <a:gd name="connsiteX4" fmla="*/ 537029 w 2902857"/>
                <a:gd name="connsiteY4" fmla="*/ 727326 h 1815898"/>
                <a:gd name="connsiteX5" fmla="*/ 943429 w 2902857"/>
                <a:gd name="connsiteY5" fmla="*/ 393498 h 1815898"/>
                <a:gd name="connsiteX6" fmla="*/ 1582057 w 2902857"/>
                <a:gd name="connsiteY6" fmla="*/ 117726 h 1815898"/>
                <a:gd name="connsiteX7" fmla="*/ 2351314 w 2902857"/>
                <a:gd name="connsiteY7" fmla="*/ 16126 h 1815898"/>
                <a:gd name="connsiteX8" fmla="*/ 2902857 w 2902857"/>
                <a:gd name="connsiteY8" fmla="*/ 1612 h 1815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02857" h="1815898">
                  <a:moveTo>
                    <a:pt x="0" y="1815898"/>
                  </a:moveTo>
                  <a:cubicBezTo>
                    <a:pt x="16933" y="1727603"/>
                    <a:pt x="33867" y="1639308"/>
                    <a:pt x="58057" y="1554641"/>
                  </a:cubicBezTo>
                  <a:cubicBezTo>
                    <a:pt x="82247" y="1469974"/>
                    <a:pt x="111276" y="1382889"/>
                    <a:pt x="145143" y="1307898"/>
                  </a:cubicBezTo>
                  <a:cubicBezTo>
                    <a:pt x="179010" y="1232907"/>
                    <a:pt x="195943" y="1201460"/>
                    <a:pt x="261257" y="1104698"/>
                  </a:cubicBezTo>
                  <a:cubicBezTo>
                    <a:pt x="326571" y="1007936"/>
                    <a:pt x="423334" y="845859"/>
                    <a:pt x="537029" y="727326"/>
                  </a:cubicBezTo>
                  <a:cubicBezTo>
                    <a:pt x="650724" y="608793"/>
                    <a:pt x="769258" y="495098"/>
                    <a:pt x="943429" y="393498"/>
                  </a:cubicBezTo>
                  <a:cubicBezTo>
                    <a:pt x="1117600" y="291898"/>
                    <a:pt x="1347410" y="180621"/>
                    <a:pt x="1582057" y="117726"/>
                  </a:cubicBezTo>
                  <a:cubicBezTo>
                    <a:pt x="1816704" y="54831"/>
                    <a:pt x="2131181" y="35478"/>
                    <a:pt x="2351314" y="16126"/>
                  </a:cubicBezTo>
                  <a:cubicBezTo>
                    <a:pt x="2571447" y="-3226"/>
                    <a:pt x="2737152" y="-807"/>
                    <a:pt x="2902857" y="1612"/>
                  </a:cubicBezTo>
                </a:path>
              </a:pathLst>
            </a:custGeom>
            <a:ln>
              <a:solidFill>
                <a:schemeClr val="tx1"/>
              </a:solidFill>
              <a:prstDash val="dash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96387185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7545" y="4069843"/>
            <a:ext cx="3600000" cy="2834171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226570" y="6360504"/>
            <a:ext cx="19869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Gas Concentration /ppm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 rot="16200000">
            <a:off x="2580247" y="4768574"/>
            <a:ext cx="19869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Absorption /a.u.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3505" y="3937420"/>
            <a:ext cx="1800000" cy="1401923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8234526" y="1078172"/>
            <a:ext cx="433172" cy="3077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(c)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2350" y="5033886"/>
            <a:ext cx="1800000" cy="1401923"/>
          </a:xfrm>
          <a:prstGeom prst="rect">
            <a:avLst/>
          </a:prstGeom>
        </p:spPr>
      </p:pic>
      <p:sp>
        <p:nvSpPr>
          <p:cNvPr id="21" name="任意多边形 20"/>
          <p:cNvSpPr/>
          <p:nvPr/>
        </p:nvSpPr>
        <p:spPr>
          <a:xfrm>
            <a:off x="9032128" y="4657412"/>
            <a:ext cx="2292824" cy="1659035"/>
          </a:xfrm>
          <a:custGeom>
            <a:avLst/>
            <a:gdLst>
              <a:gd name="connsiteX0" fmla="*/ 0 w 2292824"/>
              <a:gd name="connsiteY0" fmla="*/ 0 h 1697059"/>
              <a:gd name="connsiteX1" fmla="*/ 68239 w 2292824"/>
              <a:gd name="connsiteY1" fmla="*/ 518615 h 1697059"/>
              <a:gd name="connsiteX2" fmla="*/ 327546 w 2292824"/>
              <a:gd name="connsiteY2" fmla="*/ 1050877 h 1697059"/>
              <a:gd name="connsiteX3" fmla="*/ 846161 w 2292824"/>
              <a:gd name="connsiteY3" fmla="*/ 1487606 h 1697059"/>
              <a:gd name="connsiteX4" fmla="*/ 1514901 w 2292824"/>
              <a:gd name="connsiteY4" fmla="*/ 1678674 h 1697059"/>
              <a:gd name="connsiteX5" fmla="*/ 2292824 w 2292824"/>
              <a:gd name="connsiteY5" fmla="*/ 1678674 h 1697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92824" h="1697059">
                <a:moveTo>
                  <a:pt x="0" y="0"/>
                </a:moveTo>
                <a:cubicBezTo>
                  <a:pt x="6824" y="171734"/>
                  <a:pt x="13648" y="343469"/>
                  <a:pt x="68239" y="518615"/>
                </a:cubicBezTo>
                <a:cubicBezTo>
                  <a:pt x="122830" y="693761"/>
                  <a:pt x="197892" y="889379"/>
                  <a:pt x="327546" y="1050877"/>
                </a:cubicBezTo>
                <a:cubicBezTo>
                  <a:pt x="457200" y="1212376"/>
                  <a:pt x="648269" y="1382973"/>
                  <a:pt x="846161" y="1487606"/>
                </a:cubicBezTo>
                <a:cubicBezTo>
                  <a:pt x="1044053" y="1592239"/>
                  <a:pt x="1273791" y="1646829"/>
                  <a:pt x="1514901" y="1678674"/>
                </a:cubicBezTo>
                <a:cubicBezTo>
                  <a:pt x="1756011" y="1710519"/>
                  <a:pt x="2024417" y="1694596"/>
                  <a:pt x="2292824" y="1678674"/>
                </a:cubicBezTo>
              </a:path>
            </a:pathLst>
          </a:custGeom>
          <a:ln>
            <a:prstDash val="dash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 rotWithShape="1">
          <a:blip r:embed="rId4"/>
          <a:srcRect l="67027" t="63260" r="8380" b="16917"/>
          <a:stretch/>
        </p:blipFill>
        <p:spPr>
          <a:xfrm>
            <a:off x="8763749" y="6154888"/>
            <a:ext cx="885372" cy="561841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3397" y="4398651"/>
            <a:ext cx="1800000" cy="1417086"/>
          </a:xfrm>
          <a:prstGeom prst="rect">
            <a:avLst/>
          </a:prstGeom>
        </p:spPr>
      </p:pic>
      <p:grpSp>
        <p:nvGrpSpPr>
          <p:cNvPr id="24" name="组合 23"/>
          <p:cNvGrpSpPr/>
          <p:nvPr/>
        </p:nvGrpSpPr>
        <p:grpSpPr>
          <a:xfrm>
            <a:off x="658925" y="644510"/>
            <a:ext cx="7175751" cy="2861813"/>
            <a:chOff x="658925" y="644510"/>
            <a:chExt cx="7175751" cy="2861813"/>
          </a:xfrm>
        </p:grpSpPr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12914" y="774665"/>
              <a:ext cx="3600000" cy="2731658"/>
            </a:xfrm>
            <a:prstGeom prst="rect">
              <a:avLst/>
            </a:prstGeom>
          </p:spPr>
        </p:pic>
        <p:sp>
          <p:nvSpPr>
            <p:cNvPr id="7" name="文本框 6"/>
            <p:cNvSpPr txBox="1"/>
            <p:nvPr/>
          </p:nvSpPr>
          <p:spPr>
            <a:xfrm rot="16200000">
              <a:off x="3340867" y="1484111"/>
              <a:ext cx="198697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Absorption /a.u.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1231518" y="1078172"/>
              <a:ext cx="3376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(a)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4819937" y="1078172"/>
              <a:ext cx="433172" cy="3077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(b)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162676" y="671746"/>
              <a:ext cx="3672000" cy="2820000"/>
            </a:xfrm>
            <a:prstGeom prst="rect">
              <a:avLst/>
            </a:prstGeom>
          </p:spPr>
        </p:pic>
        <p:pic>
          <p:nvPicPr>
            <p:cNvPr id="3" name="图片 2"/>
            <p:cNvPicPr>
              <a:picLocks noChangeAspect="1"/>
            </p:cNvPicPr>
            <p:nvPr/>
          </p:nvPicPr>
          <p:blipFill rotWithShape="1">
            <a:blip r:embed="rId8"/>
            <a:srcRect l="68353" t="62640" r="8527" b="18589"/>
            <a:stretch/>
          </p:blipFill>
          <p:spPr>
            <a:xfrm>
              <a:off x="3218832" y="2436429"/>
              <a:ext cx="792000" cy="506228"/>
            </a:xfrm>
            <a:prstGeom prst="rect">
              <a:avLst/>
            </a:prstGeom>
            <a:noFill/>
          </p:spPr>
        </p:pic>
        <p:sp>
          <p:nvSpPr>
            <p:cNvPr id="22" name="文本框 21"/>
            <p:cNvSpPr txBox="1"/>
            <p:nvPr/>
          </p:nvSpPr>
          <p:spPr>
            <a:xfrm>
              <a:off x="1604058" y="3183145"/>
              <a:ext cx="198697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Gas Concentration /ppm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 rot="16200000">
              <a:off x="-180674" y="1484109"/>
              <a:ext cx="198697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Absorption /a.u.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4987189" y="3198546"/>
              <a:ext cx="198697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Gas Concentration /ppm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7665457" y="662323"/>
            <a:ext cx="3708000" cy="2844000"/>
            <a:chOff x="1371554" y="756227"/>
            <a:chExt cx="3600000" cy="2733438"/>
          </a:xfrm>
        </p:grpSpPr>
        <p:pic>
          <p:nvPicPr>
            <p:cNvPr id="27" name="图片 26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371554" y="756227"/>
              <a:ext cx="3600000" cy="2733438"/>
            </a:xfrm>
            <a:prstGeom prst="rect">
              <a:avLst/>
            </a:prstGeom>
          </p:spPr>
        </p:pic>
        <p:sp>
          <p:nvSpPr>
            <p:cNvPr id="28" name="任意多边形 27"/>
            <p:cNvSpPr/>
            <p:nvPr/>
          </p:nvSpPr>
          <p:spPr>
            <a:xfrm>
              <a:off x="1886857" y="1275645"/>
              <a:ext cx="2902857" cy="1815898"/>
            </a:xfrm>
            <a:custGeom>
              <a:avLst/>
              <a:gdLst>
                <a:gd name="connsiteX0" fmla="*/ 0 w 2902857"/>
                <a:gd name="connsiteY0" fmla="*/ 1815898 h 1815898"/>
                <a:gd name="connsiteX1" fmla="*/ 58057 w 2902857"/>
                <a:gd name="connsiteY1" fmla="*/ 1554641 h 1815898"/>
                <a:gd name="connsiteX2" fmla="*/ 145143 w 2902857"/>
                <a:gd name="connsiteY2" fmla="*/ 1307898 h 1815898"/>
                <a:gd name="connsiteX3" fmla="*/ 261257 w 2902857"/>
                <a:gd name="connsiteY3" fmla="*/ 1104698 h 1815898"/>
                <a:gd name="connsiteX4" fmla="*/ 537029 w 2902857"/>
                <a:gd name="connsiteY4" fmla="*/ 727326 h 1815898"/>
                <a:gd name="connsiteX5" fmla="*/ 943429 w 2902857"/>
                <a:gd name="connsiteY5" fmla="*/ 393498 h 1815898"/>
                <a:gd name="connsiteX6" fmla="*/ 1582057 w 2902857"/>
                <a:gd name="connsiteY6" fmla="*/ 117726 h 1815898"/>
                <a:gd name="connsiteX7" fmla="*/ 2351314 w 2902857"/>
                <a:gd name="connsiteY7" fmla="*/ 16126 h 1815898"/>
                <a:gd name="connsiteX8" fmla="*/ 2902857 w 2902857"/>
                <a:gd name="connsiteY8" fmla="*/ 1612 h 1815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02857" h="1815898">
                  <a:moveTo>
                    <a:pt x="0" y="1815898"/>
                  </a:moveTo>
                  <a:cubicBezTo>
                    <a:pt x="16933" y="1727603"/>
                    <a:pt x="33867" y="1639308"/>
                    <a:pt x="58057" y="1554641"/>
                  </a:cubicBezTo>
                  <a:cubicBezTo>
                    <a:pt x="82247" y="1469974"/>
                    <a:pt x="111276" y="1382889"/>
                    <a:pt x="145143" y="1307898"/>
                  </a:cubicBezTo>
                  <a:cubicBezTo>
                    <a:pt x="179010" y="1232907"/>
                    <a:pt x="195943" y="1201460"/>
                    <a:pt x="261257" y="1104698"/>
                  </a:cubicBezTo>
                  <a:cubicBezTo>
                    <a:pt x="326571" y="1007936"/>
                    <a:pt x="423334" y="845859"/>
                    <a:pt x="537029" y="727326"/>
                  </a:cubicBezTo>
                  <a:cubicBezTo>
                    <a:pt x="650724" y="608793"/>
                    <a:pt x="769258" y="495098"/>
                    <a:pt x="943429" y="393498"/>
                  </a:cubicBezTo>
                  <a:cubicBezTo>
                    <a:pt x="1117600" y="291898"/>
                    <a:pt x="1347410" y="180621"/>
                    <a:pt x="1582057" y="117726"/>
                  </a:cubicBezTo>
                  <a:cubicBezTo>
                    <a:pt x="1816704" y="54831"/>
                    <a:pt x="2131181" y="35478"/>
                    <a:pt x="2351314" y="16126"/>
                  </a:cubicBezTo>
                  <a:cubicBezTo>
                    <a:pt x="2571447" y="-3226"/>
                    <a:pt x="2737152" y="-807"/>
                    <a:pt x="2902857" y="1612"/>
                  </a:cubicBezTo>
                </a:path>
              </a:pathLst>
            </a:custGeom>
            <a:ln>
              <a:solidFill>
                <a:schemeClr val="tx1"/>
              </a:solidFill>
              <a:prstDash val="dash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9" name="文本框 28"/>
          <p:cNvSpPr txBox="1"/>
          <p:nvPr/>
        </p:nvSpPr>
        <p:spPr>
          <a:xfrm rot="16200000">
            <a:off x="6780947" y="1484110"/>
            <a:ext cx="19869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Sensitivity /a.u.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8599665" y="3178545"/>
            <a:ext cx="19869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Bending Radius /cm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3108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idx="4294967295"/>
          </p:nvPr>
        </p:nvSpPr>
        <p:spPr>
          <a:xfrm>
            <a:off x="9563100" y="90488"/>
            <a:ext cx="2628900" cy="5811837"/>
          </a:xfrm>
        </p:spPr>
        <p:txBody>
          <a:bodyPr vert="horz"/>
          <a:lstStyle/>
          <a:p>
            <a:r>
              <a:rPr lang="zh-CN" altLang="en-US" dirty="0" smtClean="0"/>
              <a:t>相同长度，不同弯曲半径。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endParaRPr lang="zh-CN" altLang="en-US" dirty="0"/>
          </a:p>
        </p:txBody>
      </p:sp>
      <p:grpSp>
        <p:nvGrpSpPr>
          <p:cNvPr id="4" name="组合 3"/>
          <p:cNvGrpSpPr/>
          <p:nvPr/>
        </p:nvGrpSpPr>
        <p:grpSpPr>
          <a:xfrm>
            <a:off x="105536" y="572877"/>
            <a:ext cx="7773501" cy="5470167"/>
            <a:chOff x="105536" y="572877"/>
            <a:chExt cx="7773501" cy="5470167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5536" y="572877"/>
              <a:ext cx="4001960" cy="2772000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1202" y="3271044"/>
              <a:ext cx="3830627" cy="2772000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21829" y="572877"/>
              <a:ext cx="3857208" cy="2772000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042471" y="3271044"/>
              <a:ext cx="3815923" cy="2772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78836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1222668" y="500043"/>
            <a:ext cx="5041900" cy="4000500"/>
            <a:chOff x="1264232" y="500043"/>
            <a:chExt cx="5041900" cy="4000500"/>
          </a:xfrm>
        </p:grpSpPr>
        <p:pic>
          <p:nvPicPr>
            <p:cNvPr id="16" name="图片 15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76"/>
            <a:stretch/>
          </p:blipFill>
          <p:spPr>
            <a:xfrm>
              <a:off x="1264232" y="500043"/>
              <a:ext cx="5041900" cy="4000500"/>
            </a:xfrm>
            <a:prstGeom prst="rect">
              <a:avLst/>
            </a:prstGeom>
          </p:spPr>
        </p:pic>
        <p:cxnSp>
          <p:nvCxnSpPr>
            <p:cNvPr id="17" name="直接连接符 16"/>
            <p:cNvCxnSpPr/>
            <p:nvPr/>
          </p:nvCxnSpPr>
          <p:spPr>
            <a:xfrm>
              <a:off x="2483432" y="794682"/>
              <a:ext cx="0" cy="3240000"/>
            </a:xfrm>
            <a:prstGeom prst="line">
              <a:avLst/>
            </a:prstGeom>
            <a:ln w="19050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8" name="文本框 17"/>
                <p:cNvSpPr txBox="1"/>
                <p:nvPr/>
              </p:nvSpPr>
              <p:spPr>
                <a:xfrm>
                  <a:off x="2041684" y="3687786"/>
                  <a:ext cx="301753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n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</m:oMath>
                  </a14:m>
                  <a:r>
                    <a:rPr lang="en-US" altLang="zh-CN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=1.6e-3</a:t>
                  </a:r>
                </a:p>
              </p:txBody>
            </p:sp>
          </mc:Choice>
          <mc:Fallback>
            <p:sp>
              <p:nvSpPr>
                <p:cNvPr id="18" name="文本框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41684" y="3687786"/>
                  <a:ext cx="3017538" cy="369332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t="-9836" b="-2459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文本框 18"/>
            <p:cNvSpPr txBox="1"/>
            <p:nvPr/>
          </p:nvSpPr>
          <p:spPr>
            <a:xfrm>
              <a:off x="3880270" y="2642051"/>
              <a:ext cx="16939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400ppm</a:t>
              </a: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3880270" y="2068135"/>
              <a:ext cx="16939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700ppm</a:t>
              </a: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3884260" y="1624814"/>
              <a:ext cx="16939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1000ppm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2" name="文本框 21"/>
                <p:cNvSpPr txBox="1"/>
                <p:nvPr/>
              </p:nvSpPr>
              <p:spPr>
                <a:xfrm>
                  <a:off x="2062001" y="2832983"/>
                  <a:ext cx="1693984" cy="3978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zh-CN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𝑑</m:t>
                              </m:r>
                            </m:sub>
                          </m:sSub>
                        </m:e>
                        <m:sub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𝑚𝑎𝑥</m:t>
                          </m:r>
                        </m:sub>
                      </m:sSub>
                    </m:oMath>
                  </a14:m>
                  <a:r>
                    <a:rPr lang="en-US" altLang="zh-CN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=8.709°</a:t>
                  </a:r>
                </a:p>
              </p:txBody>
            </p:sp>
          </mc:Choice>
          <mc:Fallback>
            <p:sp>
              <p:nvSpPr>
                <p:cNvPr id="22" name="文本框 2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62001" y="2832983"/>
                  <a:ext cx="1693984" cy="397866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t="-13846" r="-2518" b="-1692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248408" y="5982691"/>
                <a:ext cx="212578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</a:t>
                </a:r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=1m;</a:t>
                </a:r>
                <a:r>
                  <a:rPr lang="en-US" altLang="zh-CN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</a:t>
                </a:r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=0.2m;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altLang="zh-CN" i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408" y="5982691"/>
                <a:ext cx="2125785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2586" t="-8197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文本框 9"/>
          <p:cNvSpPr txBox="1"/>
          <p:nvPr/>
        </p:nvSpPr>
        <p:spPr>
          <a:xfrm>
            <a:off x="2501901" y="4217965"/>
            <a:ext cx="239065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半高全宽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发散角</a:t>
            </a:r>
            <a:r>
              <a:rPr lang="el-GR" altLang="zh-CN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  <a:r>
              <a:rPr lang="en-US" altLang="zh-CN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/°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 rot="16200000">
            <a:off x="228745" y="2108373"/>
            <a:ext cx="216511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气体吸收度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/dB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09506" y="314674"/>
            <a:ext cx="5580000" cy="4285295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 rot="16200000">
            <a:off x="5744211" y="2044281"/>
            <a:ext cx="216511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气体吸收度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/dB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8737579" y="4217965"/>
            <a:ext cx="216511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气体浓度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/ppm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299709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02256" y="2511189"/>
            <a:ext cx="820230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0" dirty="0" smtClean="0"/>
              <a:t>不用再改的图</a:t>
            </a:r>
            <a:endParaRPr lang="zh-CN" altLang="en-US" sz="8000" dirty="0"/>
          </a:p>
        </p:txBody>
      </p:sp>
    </p:spTree>
    <p:extLst>
      <p:ext uri="{BB962C8B-B14F-4D97-AF65-F5344CB8AC3E}">
        <p14:creationId xmlns:p14="http://schemas.microsoft.com/office/powerpoint/2010/main" val="491511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0" y="402907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pSp>
        <p:nvGrpSpPr>
          <p:cNvPr id="4" name="组合 3"/>
          <p:cNvGrpSpPr/>
          <p:nvPr/>
        </p:nvGrpSpPr>
        <p:grpSpPr>
          <a:xfrm>
            <a:off x="1776000" y="1843724"/>
            <a:ext cx="8498500" cy="3244202"/>
            <a:chOff x="1776000" y="1843724"/>
            <a:chExt cx="8498500" cy="3244202"/>
          </a:xfrm>
        </p:grpSpPr>
        <p:pic>
          <p:nvPicPr>
            <p:cNvPr id="1026" name="图片 7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76000" y="1843724"/>
              <a:ext cx="4320000" cy="3244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5" name="图片 76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54500" y="2028627"/>
              <a:ext cx="4320000" cy="30592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矩形 5"/>
            <p:cNvSpPr/>
            <p:nvPr/>
          </p:nvSpPr>
          <p:spPr>
            <a:xfrm>
              <a:off x="5522903" y="4749372"/>
              <a:ext cx="413896" cy="33855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CN" sz="1600" dirty="0">
                  <a:ln w="0"/>
                  <a:latin typeface="Times New Roman" panose="02020603050405020304" pitchFamily="18" charset="0"/>
                  <a:cs typeface="Times New Roman" panose="02020603050405020304" pitchFamily="18" charset="0"/>
                </a:rPr>
                <a:t>(</a:t>
              </a:r>
              <a:r>
                <a:rPr lang="en-US" altLang="zh-CN" sz="1600" b="0" cap="none" spc="0" dirty="0" smtClean="0">
                  <a:ln w="0"/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a)</a:t>
              </a:r>
              <a:endParaRPr lang="zh-CN" altLang="en-US" sz="1600" b="0" cap="none" spc="0" dirty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9690183" y="4749372"/>
              <a:ext cx="425116" cy="33855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CN" sz="1600" dirty="0" smtClean="0">
                  <a:ln w="0"/>
                  <a:latin typeface="Times New Roman" panose="02020603050405020304" pitchFamily="18" charset="0"/>
                  <a:cs typeface="Times New Roman" panose="02020603050405020304" pitchFamily="18" charset="0"/>
                </a:rPr>
                <a:t>(b)</a:t>
              </a:r>
              <a:endParaRPr lang="zh-CN" altLang="en-US" sz="1200" b="0" cap="none" spc="0" dirty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06436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>
            <a:off x="2817218" y="669625"/>
            <a:ext cx="6890724" cy="2702876"/>
            <a:chOff x="4159321" y="1259560"/>
            <a:chExt cx="6890724" cy="2702876"/>
          </a:xfrm>
        </p:grpSpPr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450045" y="1259560"/>
              <a:ext cx="3600000" cy="2702876"/>
            </a:xfrm>
            <a:prstGeom prst="rect">
              <a:avLst/>
            </a:prstGeom>
          </p:spPr>
        </p:pic>
        <p:grpSp>
          <p:nvGrpSpPr>
            <p:cNvPr id="11" name="组合 10"/>
            <p:cNvGrpSpPr/>
            <p:nvPr/>
          </p:nvGrpSpPr>
          <p:grpSpPr>
            <a:xfrm>
              <a:off x="4159321" y="1317003"/>
              <a:ext cx="6125407" cy="2634739"/>
              <a:chOff x="4159321" y="1317003"/>
              <a:chExt cx="6125407" cy="2634739"/>
            </a:xfrm>
          </p:grpSpPr>
          <p:grpSp>
            <p:nvGrpSpPr>
              <p:cNvPr id="7" name="组合 6"/>
              <p:cNvGrpSpPr/>
              <p:nvPr/>
            </p:nvGrpSpPr>
            <p:grpSpPr>
              <a:xfrm>
                <a:off x="4159321" y="1317003"/>
                <a:ext cx="3442317" cy="2605112"/>
                <a:chOff x="4159321" y="1317003"/>
                <a:chExt cx="3442317" cy="2605112"/>
              </a:xfrm>
            </p:grpSpPr>
            <p:pic>
              <p:nvPicPr>
                <p:cNvPr id="4" name="图片 3"/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3813" t="5267" r="4380" b="5924"/>
                <a:stretch/>
              </p:blipFill>
              <p:spPr>
                <a:xfrm>
                  <a:off x="4296577" y="1454227"/>
                  <a:ext cx="3305061" cy="2313542"/>
                </a:xfrm>
                <a:prstGeom prst="rect">
                  <a:avLst/>
                </a:prstGeom>
              </p:spPr>
            </p:pic>
            <p:sp>
              <p:nvSpPr>
                <p:cNvPr id="5" name="文本框 4"/>
                <p:cNvSpPr txBox="1"/>
                <p:nvPr/>
              </p:nvSpPr>
              <p:spPr>
                <a:xfrm>
                  <a:off x="4965833" y="3614338"/>
                  <a:ext cx="1986975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400" dirty="0" smtClean="0">
                      <a:latin typeface="Times New Roman" panose="02020603050405020304" pitchFamily="18" charset="0"/>
                      <a:ea typeface="Tahoma" panose="020B0604030504040204" pitchFamily="34" charset="0"/>
                      <a:cs typeface="Times New Roman" panose="02020603050405020304" pitchFamily="18" charset="0"/>
                    </a:rPr>
                    <a:t>Gas Concentration /ppm</a:t>
                  </a:r>
                  <a:endParaRPr lang="zh-CN" alt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" name="文本框 5"/>
                <p:cNvSpPr txBox="1"/>
                <p:nvPr/>
              </p:nvSpPr>
              <p:spPr>
                <a:xfrm rot="16200000">
                  <a:off x="3319722" y="2156602"/>
                  <a:ext cx="1986975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400" dirty="0" smtClean="0">
                      <a:latin typeface="Times New Roman" panose="02020603050405020304" pitchFamily="18" charset="0"/>
                      <a:ea typeface="Tahoma" panose="020B0604030504040204" pitchFamily="34" charset="0"/>
                      <a:cs typeface="Times New Roman" panose="02020603050405020304" pitchFamily="18" charset="0"/>
                    </a:rPr>
                    <a:t>Absorption /a.u.</a:t>
                  </a:r>
                  <a:endParaRPr lang="zh-CN" alt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9" name="文本框 8"/>
              <p:cNvSpPr txBox="1"/>
              <p:nvPr/>
            </p:nvSpPr>
            <p:spPr>
              <a:xfrm>
                <a:off x="8297753" y="3643965"/>
                <a:ext cx="198697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Gas Concentration /ppm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" name="文本框 9"/>
              <p:cNvSpPr txBox="1"/>
              <p:nvPr/>
            </p:nvSpPr>
            <p:spPr>
              <a:xfrm rot="16200000">
                <a:off x="6566378" y="2156602"/>
                <a:ext cx="198697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Absorption /a.u.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469" y="4174136"/>
            <a:ext cx="3803793" cy="2634739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3279441" y="1064890"/>
            <a:ext cx="413896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1600" dirty="0">
                <a:ln w="0"/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1600" b="0" cap="none" spc="0" dirty="0" smtClean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a)</a:t>
            </a:r>
            <a:endParaRPr lang="zh-CN" altLang="en-US" sz="1600" b="0" cap="none" spc="0" dirty="0">
              <a:ln w="0"/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6656330" y="1064890"/>
            <a:ext cx="425116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1600" dirty="0" smtClean="0">
                <a:ln w="0"/>
                <a:latin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  <a:endParaRPr lang="zh-CN" altLang="en-US" sz="1200" b="0" cap="none" spc="0" dirty="0">
              <a:ln w="0"/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7763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idx="4294967295"/>
          </p:nvPr>
        </p:nvSpPr>
        <p:spPr>
          <a:xfrm>
            <a:off x="9563100" y="365125"/>
            <a:ext cx="2628900" cy="5811838"/>
          </a:xfrm>
        </p:spPr>
        <p:txBody>
          <a:bodyPr vert="horz">
            <a:normAutofit fontScale="90000"/>
          </a:bodyPr>
          <a:lstStyle/>
          <a:p>
            <a:r>
              <a:rPr lang="zh-CN" altLang="en-US" dirty="0" smtClean="0"/>
              <a:t>椭圆信噪比普遍优于正圆，但灵敏度低。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zh-CN" altLang="en-US" dirty="0" smtClean="0"/>
              <a:t>若追求更高的信噪比，采用椭圆弯曲的手法。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46" y="1450410"/>
            <a:ext cx="3614546" cy="2556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5943" y="1450410"/>
            <a:ext cx="3433818" cy="255600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940989" y="1802310"/>
            <a:ext cx="413896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1600" dirty="0">
                <a:ln w="0"/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1600" b="0" cap="none" spc="0" dirty="0" smtClean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a)</a:t>
            </a:r>
            <a:endParaRPr lang="zh-CN" altLang="en-US" sz="1600" b="0" cap="none" spc="0" dirty="0">
              <a:ln w="0"/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997990" y="1802310"/>
            <a:ext cx="425116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1600" dirty="0" smtClean="0">
                <a:ln w="0"/>
                <a:latin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  <a:endParaRPr lang="zh-CN" altLang="en-US" sz="1200" b="0" cap="none" spc="0" dirty="0">
              <a:ln w="0"/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2655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15074" y="1675591"/>
            <a:ext cx="5400000" cy="22534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00472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96092" y="2709862"/>
            <a:ext cx="3599815" cy="14382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20171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竖排标题 6"/>
          <p:cNvSpPr>
            <a:spLocks noGrp="1"/>
          </p:cNvSpPr>
          <p:nvPr>
            <p:ph type="title" orient="vert" idx="4294967295"/>
          </p:nvPr>
        </p:nvSpPr>
        <p:spPr>
          <a:xfrm>
            <a:off x="9563100" y="368300"/>
            <a:ext cx="2628900" cy="5811838"/>
          </a:xfrm>
        </p:spPr>
        <p:txBody>
          <a:bodyPr vert="horz">
            <a:normAutofit fontScale="90000"/>
          </a:bodyPr>
          <a:lstStyle/>
          <a:p>
            <a:r>
              <a:rPr lang="zh-CN" altLang="en-US" dirty="0"/>
              <a:t>文</a:t>
            </a:r>
            <a:r>
              <a:rPr lang="zh-CN" altLang="en-US" dirty="0" smtClean="0"/>
              <a:t>中采取</a:t>
            </a:r>
            <a:r>
              <a:rPr lang="en-US" altLang="zh-CN" dirty="0" smtClean="0"/>
              <a:t>3.15-3.5</a:t>
            </a:r>
            <a:r>
              <a:rPr lang="zh-CN" altLang="en-US" dirty="0" smtClean="0"/>
              <a:t>之间积分的方式计算；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zh-CN" altLang="en-US" dirty="0" smtClean="0"/>
              <a:t>在大浓度情况下更加精确。浓度小时，旁瓣不清晰，用峰值即可，简单便捷。</a:t>
            </a:r>
            <a:endParaRPr lang="zh-CN" altLang="en-US" dirty="0"/>
          </a:p>
        </p:txBody>
      </p:sp>
      <p:grpSp>
        <p:nvGrpSpPr>
          <p:cNvPr id="9" name="组合 8"/>
          <p:cNvGrpSpPr/>
          <p:nvPr/>
        </p:nvGrpSpPr>
        <p:grpSpPr>
          <a:xfrm>
            <a:off x="490830" y="504967"/>
            <a:ext cx="8979915" cy="6526069"/>
            <a:chOff x="490830" y="504967"/>
            <a:chExt cx="8979915" cy="6526069"/>
          </a:xfrm>
        </p:grpSpPr>
        <p:grpSp>
          <p:nvGrpSpPr>
            <p:cNvPr id="6" name="组合 5"/>
            <p:cNvGrpSpPr/>
            <p:nvPr/>
          </p:nvGrpSpPr>
          <p:grpSpPr>
            <a:xfrm>
              <a:off x="490830" y="3431036"/>
              <a:ext cx="4680000" cy="3600000"/>
              <a:chOff x="5673313" y="1391123"/>
              <a:chExt cx="4744371" cy="3600000"/>
            </a:xfrm>
          </p:grpSpPr>
          <p:pic>
            <p:nvPicPr>
              <p:cNvPr id="5" name="图片 4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673313" y="1391123"/>
                <a:ext cx="4744371" cy="3600000"/>
              </a:xfrm>
              <a:prstGeom prst="rect">
                <a:avLst/>
              </a:prstGeom>
            </p:spPr>
          </p:pic>
          <p:pic>
            <p:nvPicPr>
              <p:cNvPr id="4" name="图片 3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202496" y="1929578"/>
                <a:ext cx="2160000" cy="1573117"/>
              </a:xfrm>
              <a:prstGeom prst="rect">
                <a:avLst/>
              </a:prstGeom>
            </p:spPr>
          </p:pic>
        </p:grpSp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8886" y="609746"/>
              <a:ext cx="4395634" cy="3024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14" name="组合 13"/>
            <p:cNvGrpSpPr/>
            <p:nvPr/>
          </p:nvGrpSpPr>
          <p:grpSpPr>
            <a:xfrm>
              <a:off x="4735660" y="3310625"/>
              <a:ext cx="4709949" cy="3708000"/>
              <a:chOff x="4735660" y="3295385"/>
              <a:chExt cx="4709949" cy="3708000"/>
            </a:xfrm>
          </p:grpSpPr>
          <p:pic>
            <p:nvPicPr>
              <p:cNvPr id="13" name="图片 12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735660" y="3295385"/>
                <a:ext cx="4709949" cy="3708000"/>
              </a:xfrm>
              <a:prstGeom prst="rect">
                <a:avLst/>
              </a:prstGeom>
            </p:spPr>
          </p:pic>
          <p:pic>
            <p:nvPicPr>
              <p:cNvPr id="2" name="图片 1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197464" y="3905796"/>
                <a:ext cx="2194927" cy="1728000"/>
              </a:xfrm>
              <a:prstGeom prst="rect">
                <a:avLst/>
              </a:prstGeom>
            </p:spPr>
          </p:pic>
        </p:grpSp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790745" y="504967"/>
              <a:ext cx="4680000" cy="3348838"/>
            </a:xfrm>
            <a:prstGeom prst="rect">
              <a:avLst/>
            </a:prstGeom>
          </p:spPr>
        </p:pic>
        <p:sp>
          <p:nvSpPr>
            <p:cNvPr id="3" name="矩形 2"/>
            <p:cNvSpPr/>
            <p:nvPr/>
          </p:nvSpPr>
          <p:spPr>
            <a:xfrm>
              <a:off x="2704265" y="3291897"/>
              <a:ext cx="413896" cy="33855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CN" sz="1600" dirty="0">
                  <a:ln w="0"/>
                  <a:latin typeface="Times New Roman" panose="02020603050405020304" pitchFamily="18" charset="0"/>
                  <a:cs typeface="Times New Roman" panose="02020603050405020304" pitchFamily="18" charset="0"/>
                </a:rPr>
                <a:t>(</a:t>
              </a:r>
              <a:r>
                <a:rPr lang="en-US" altLang="zh-CN" sz="1600" b="0" cap="none" spc="0" dirty="0" smtClean="0">
                  <a:ln w="0"/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a)</a:t>
              </a:r>
              <a:endParaRPr lang="zh-CN" altLang="en-US" sz="1600" b="0" cap="none" spc="0" dirty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7064292" y="3313967"/>
              <a:ext cx="425116" cy="33855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CN" sz="1600" dirty="0" smtClean="0">
                  <a:ln w="0"/>
                  <a:latin typeface="Times New Roman" panose="02020603050405020304" pitchFamily="18" charset="0"/>
                  <a:cs typeface="Times New Roman" panose="02020603050405020304" pitchFamily="18" charset="0"/>
                </a:rPr>
                <a:t>(b)</a:t>
              </a:r>
              <a:endParaRPr lang="zh-CN" altLang="en-US" sz="1200" b="0" cap="none" spc="0" dirty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7064292" y="6494517"/>
              <a:ext cx="425116" cy="33855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CN" sz="1600" dirty="0" smtClean="0">
                  <a:ln w="0"/>
                  <a:latin typeface="Times New Roman" panose="02020603050405020304" pitchFamily="18" charset="0"/>
                  <a:cs typeface="Times New Roman" panose="02020603050405020304" pitchFamily="18" charset="0"/>
                </a:rPr>
                <a:t>(d)</a:t>
              </a:r>
              <a:endParaRPr lang="zh-CN" altLang="en-US" sz="1200" b="0" cap="none" spc="0" dirty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2697051" y="6494517"/>
              <a:ext cx="413896" cy="33855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CN" sz="1600" dirty="0" smtClean="0">
                  <a:ln w="0"/>
                  <a:latin typeface="Times New Roman" panose="02020603050405020304" pitchFamily="18" charset="0"/>
                  <a:cs typeface="Times New Roman" panose="02020603050405020304" pitchFamily="18" charset="0"/>
                </a:rPr>
                <a:t>(c)</a:t>
              </a:r>
              <a:endParaRPr lang="zh-CN" altLang="en-US" sz="1600" b="0" cap="none" spc="0" dirty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65771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idx="4294967295"/>
          </p:nvPr>
        </p:nvSpPr>
        <p:spPr>
          <a:xfrm>
            <a:off x="9563100" y="365125"/>
            <a:ext cx="2628900" cy="5811838"/>
          </a:xfrm>
        </p:spPr>
        <p:txBody>
          <a:bodyPr vert="horz"/>
          <a:lstStyle/>
          <a:p>
            <a:r>
              <a:rPr lang="zh-CN" altLang="en-US" dirty="0" smtClean="0"/>
              <a:t>气体逃逸</a:t>
            </a:r>
            <a:r>
              <a:rPr lang="en-US" altLang="zh-CN" dirty="0" smtClean="0"/>
              <a:t>2h//</a:t>
            </a:r>
            <a:r>
              <a:rPr lang="zh-CN" altLang="en-US" dirty="0" smtClean="0"/>
              <a:t>气体充满</a:t>
            </a:r>
            <a:r>
              <a:rPr lang="en-US" altLang="zh-CN" dirty="0" smtClean="0"/>
              <a:t>0.5s//</a:t>
            </a:r>
            <a:endParaRPr lang="zh-CN" altLang="en-US" dirty="0"/>
          </a:p>
        </p:txBody>
      </p:sp>
      <p:grpSp>
        <p:nvGrpSpPr>
          <p:cNvPr id="13" name="组合 12"/>
          <p:cNvGrpSpPr/>
          <p:nvPr/>
        </p:nvGrpSpPr>
        <p:grpSpPr>
          <a:xfrm>
            <a:off x="1727398" y="686373"/>
            <a:ext cx="7413088" cy="2780230"/>
            <a:chOff x="1727398" y="686373"/>
            <a:chExt cx="7413088" cy="2780230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 rotWithShape="1">
            <a:blip r:embed="rId2"/>
            <a:srcRect b="6195"/>
            <a:stretch/>
          </p:blipFill>
          <p:spPr>
            <a:xfrm>
              <a:off x="5540486" y="827341"/>
              <a:ext cx="3600000" cy="2443703"/>
            </a:xfrm>
            <a:prstGeom prst="rect">
              <a:avLst/>
            </a:prstGeom>
          </p:spPr>
        </p:pic>
        <p:sp>
          <p:nvSpPr>
            <p:cNvPr id="7" name="矩形 6"/>
            <p:cNvSpPr/>
            <p:nvPr/>
          </p:nvSpPr>
          <p:spPr>
            <a:xfrm>
              <a:off x="4048824" y="3128049"/>
              <a:ext cx="413896" cy="33855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CN" sz="1600" dirty="0">
                  <a:ln w="0"/>
                  <a:latin typeface="Times New Roman" panose="02020603050405020304" pitchFamily="18" charset="0"/>
                  <a:cs typeface="Times New Roman" panose="02020603050405020304" pitchFamily="18" charset="0"/>
                </a:rPr>
                <a:t>(</a:t>
              </a:r>
              <a:r>
                <a:rPr lang="en-US" altLang="zh-CN" sz="1600" b="0" cap="none" spc="0" dirty="0" smtClean="0">
                  <a:ln w="0"/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a)</a:t>
              </a:r>
              <a:endParaRPr lang="zh-CN" altLang="en-US" sz="1600" b="0" cap="none" spc="0" dirty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8078044" y="3128049"/>
              <a:ext cx="425116" cy="33855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CN" sz="1600" dirty="0" smtClean="0">
                  <a:ln w="0"/>
                  <a:latin typeface="Times New Roman" panose="02020603050405020304" pitchFamily="18" charset="0"/>
                  <a:cs typeface="Times New Roman" panose="02020603050405020304" pitchFamily="18" charset="0"/>
                </a:rPr>
                <a:t>(b)</a:t>
              </a:r>
              <a:endParaRPr lang="zh-CN" altLang="en-US" sz="1200" b="0" cap="none" spc="0" dirty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3" name="组合 2"/>
            <p:cNvGrpSpPr/>
            <p:nvPr/>
          </p:nvGrpSpPr>
          <p:grpSpPr>
            <a:xfrm>
              <a:off x="1727398" y="686373"/>
              <a:ext cx="3684477" cy="2738559"/>
              <a:chOff x="1727398" y="686373"/>
              <a:chExt cx="3684477" cy="2738559"/>
            </a:xfrm>
          </p:grpSpPr>
          <p:pic>
            <p:nvPicPr>
              <p:cNvPr id="5" name="图片 4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11875" y="754613"/>
                <a:ext cx="3600000" cy="2643749"/>
              </a:xfrm>
              <a:prstGeom prst="rect">
                <a:avLst/>
              </a:prstGeom>
            </p:spPr>
          </p:pic>
          <p:sp>
            <p:nvSpPr>
              <p:cNvPr id="10" name="文本框 9"/>
              <p:cNvSpPr txBox="1"/>
              <p:nvPr/>
            </p:nvSpPr>
            <p:spPr>
              <a:xfrm>
                <a:off x="3155835" y="3117155"/>
                <a:ext cx="198697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Time /min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" name="文本框 10"/>
              <p:cNvSpPr txBox="1"/>
              <p:nvPr/>
            </p:nvSpPr>
            <p:spPr>
              <a:xfrm rot="16200000">
                <a:off x="887799" y="1525972"/>
                <a:ext cx="198697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Absorption /a.u.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4" name="组合 3"/>
            <p:cNvGrpSpPr/>
            <p:nvPr/>
          </p:nvGrpSpPr>
          <p:grpSpPr>
            <a:xfrm>
              <a:off x="5411875" y="827341"/>
              <a:ext cx="3728611" cy="2597591"/>
              <a:chOff x="5411875" y="827341"/>
              <a:chExt cx="3728611" cy="2597591"/>
            </a:xfrm>
          </p:grpSpPr>
          <p:sp>
            <p:nvSpPr>
              <p:cNvPr id="9" name="文本框 8"/>
              <p:cNvSpPr txBox="1"/>
              <p:nvPr/>
            </p:nvSpPr>
            <p:spPr>
              <a:xfrm>
                <a:off x="7153511" y="3117155"/>
                <a:ext cx="198697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Time /min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" name="文本框 11"/>
              <p:cNvSpPr txBox="1"/>
              <p:nvPr/>
            </p:nvSpPr>
            <p:spPr>
              <a:xfrm rot="16200000">
                <a:off x="4572276" y="1666940"/>
                <a:ext cx="198697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Absorption /a.u.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02014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C:\Users\Alwee\Desktop\AgVsAgI.emf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09350" y="2076449"/>
            <a:ext cx="4320000" cy="33164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9531" y="2076449"/>
            <a:ext cx="5400000" cy="411752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" name="直接连接符 2"/>
          <p:cNvCxnSpPr/>
          <p:nvPr/>
        </p:nvCxnSpPr>
        <p:spPr>
          <a:xfrm>
            <a:off x="5041900" y="5118100"/>
            <a:ext cx="4089400" cy="0"/>
          </a:xfrm>
          <a:prstGeom prst="line">
            <a:avLst/>
          </a:prstGeom>
          <a:ln w="127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>
            <a:off x="6515100" y="2400300"/>
            <a:ext cx="0" cy="2992591"/>
          </a:xfrm>
          <a:prstGeom prst="line">
            <a:avLst/>
          </a:prstGeom>
          <a:ln w="127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3202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>
            <a:spLocks/>
          </p:cNvSpPr>
          <p:nvPr/>
        </p:nvSpPr>
        <p:spPr>
          <a:xfrm>
            <a:off x="457200" y="576250"/>
            <a:ext cx="8229600" cy="106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mtClean="0"/>
              <a:t>气体传感系统</a:t>
            </a:r>
            <a:endParaRPr lang="zh-CN" altLang="en-US" dirty="0"/>
          </a:p>
        </p:txBody>
      </p:sp>
      <p:grpSp>
        <p:nvGrpSpPr>
          <p:cNvPr id="5" name="Group 51"/>
          <p:cNvGrpSpPr/>
          <p:nvPr/>
        </p:nvGrpSpPr>
        <p:grpSpPr>
          <a:xfrm>
            <a:off x="1795475" y="1643050"/>
            <a:ext cx="8136904" cy="4214843"/>
            <a:chOff x="395536" y="2132855"/>
            <a:chExt cx="8136904" cy="4214843"/>
          </a:xfrm>
        </p:grpSpPr>
        <p:sp>
          <p:nvSpPr>
            <p:cNvPr id="6" name="Rectangle 108"/>
            <p:cNvSpPr>
              <a:spLocks noChangeArrowheads="1"/>
            </p:cNvSpPr>
            <p:nvPr/>
          </p:nvSpPr>
          <p:spPr bwMode="auto">
            <a:xfrm>
              <a:off x="2777780" y="4289241"/>
              <a:ext cx="123567" cy="236072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" name="AutoShape 131"/>
            <p:cNvSpPr>
              <a:spLocks noChangeArrowheads="1"/>
            </p:cNvSpPr>
            <p:nvPr/>
          </p:nvSpPr>
          <p:spPr bwMode="auto">
            <a:xfrm>
              <a:off x="1226567" y="5320676"/>
              <a:ext cx="1284219" cy="729175"/>
            </a:xfrm>
            <a:prstGeom prst="roundRect">
              <a:avLst>
                <a:gd name="adj" fmla="val 16667"/>
              </a:avLst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" name="Text Box 132"/>
            <p:cNvSpPr txBox="1">
              <a:spLocks noChangeArrowheads="1"/>
            </p:cNvSpPr>
            <p:nvPr/>
          </p:nvSpPr>
          <p:spPr bwMode="auto">
            <a:xfrm>
              <a:off x="1420744" y="5358182"/>
              <a:ext cx="723752" cy="472143"/>
            </a:xfrm>
            <a:prstGeom prst="rect">
              <a:avLst/>
            </a:prstGeom>
            <a:noFill/>
            <a:ln w="0">
              <a:noFill/>
              <a:miter lim="800000"/>
              <a:headEnd/>
              <a:tailEnd/>
            </a:ln>
            <a:effectLst/>
          </p:spPr>
          <p:txBody>
            <a:bodyPr vert="horz" wrap="square" lIns="88697" tIns="44348" rIns="88697" bIns="4434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" name="矩形 233"/>
            <p:cNvSpPr>
              <a:spLocks noChangeArrowheads="1"/>
            </p:cNvSpPr>
            <p:nvPr/>
          </p:nvSpPr>
          <p:spPr bwMode="auto">
            <a:xfrm flipV="1">
              <a:off x="1362270" y="5245662"/>
              <a:ext cx="421453" cy="65085"/>
            </a:xfrm>
            <a:prstGeom prst="rect">
              <a:avLst/>
            </a:prstGeom>
            <a:pattFill prst="wdUpDiag">
              <a:fgClr>
                <a:srgbClr val="7F7F7F"/>
              </a:fgClr>
              <a:bgClr>
                <a:srgbClr val="FFFFFF"/>
              </a:bgClr>
            </a:pattFill>
            <a:ln w="12700">
              <a:solidFill>
                <a:srgbClr val="2B2B2B"/>
              </a:solidFill>
              <a:miter lim="800000"/>
              <a:headEnd/>
              <a:tailEnd/>
            </a:ln>
          </p:spPr>
          <p:txBody>
            <a:bodyPr vert="horz" wrap="square" lIns="88697" tIns="44348" rIns="88697" bIns="44348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宋体" pitchFamily="2" charset="-122"/>
              </a:endParaRPr>
            </a:p>
          </p:txBody>
        </p:sp>
        <p:sp>
          <p:nvSpPr>
            <p:cNvPr id="10" name="AutoShape 131"/>
            <p:cNvSpPr>
              <a:spLocks noChangeArrowheads="1"/>
            </p:cNvSpPr>
            <p:nvPr/>
          </p:nvSpPr>
          <p:spPr bwMode="auto">
            <a:xfrm>
              <a:off x="1403648" y="3007410"/>
              <a:ext cx="1330557" cy="637614"/>
            </a:xfrm>
            <a:prstGeom prst="roundRect">
              <a:avLst>
                <a:gd name="adj" fmla="val 16667"/>
              </a:avLst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" name="文本框 211"/>
            <p:cNvSpPr txBox="1">
              <a:spLocks noChangeArrowheads="1"/>
            </p:cNvSpPr>
            <p:nvPr/>
          </p:nvSpPr>
          <p:spPr bwMode="auto">
            <a:xfrm>
              <a:off x="1518843" y="4119046"/>
              <a:ext cx="1123191" cy="306984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20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+mn-ea"/>
                  <a:cs typeface="宋体" pitchFamily="2" charset="-122"/>
                </a:rPr>
                <a:t>耦合光纤</a:t>
              </a:r>
              <a:endParaRPr kumimoji="0" lang="en-US" altLang="zh-CN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宋体" pitchFamily="2" charset="-122"/>
              </a:endParaRPr>
            </a:p>
          </p:txBody>
        </p:sp>
        <p:grpSp>
          <p:nvGrpSpPr>
            <p:cNvPr id="12" name="组合 182"/>
            <p:cNvGrpSpPr>
              <a:grpSpLocks/>
            </p:cNvGrpSpPr>
            <p:nvPr/>
          </p:nvGrpSpPr>
          <p:grpSpPr bwMode="auto">
            <a:xfrm>
              <a:off x="1274008" y="4512073"/>
              <a:ext cx="1242294" cy="762269"/>
              <a:chOff x="2657" y="2708"/>
              <a:chExt cx="9677" cy="7369"/>
            </a:xfrm>
          </p:grpSpPr>
          <p:sp>
            <p:nvSpPr>
              <p:cNvPr id="42" name="矩形 4"/>
              <p:cNvSpPr>
                <a:spLocks/>
              </p:cNvSpPr>
              <p:nvPr/>
            </p:nvSpPr>
            <p:spPr bwMode="auto">
              <a:xfrm rot="3144404">
                <a:off x="4093" y="1822"/>
                <a:ext cx="1003" cy="3876"/>
              </a:xfrm>
              <a:custGeom>
                <a:avLst/>
                <a:gdLst>
                  <a:gd name="T0" fmla="*/ 0 w 210216"/>
                  <a:gd name="T1" fmla="*/ 0 h 448574"/>
                  <a:gd name="T2" fmla="*/ 2 w 210216"/>
                  <a:gd name="T3" fmla="*/ 0 h 448574"/>
                  <a:gd name="T4" fmla="*/ 1 w 210216"/>
                  <a:gd name="T5" fmla="*/ 14 h 448574"/>
                  <a:gd name="T6" fmla="*/ 2 w 210216"/>
                  <a:gd name="T7" fmla="*/ 29 h 448574"/>
                  <a:gd name="T8" fmla="*/ 0 w 210216"/>
                  <a:gd name="T9" fmla="*/ 29 h 448574"/>
                  <a:gd name="T10" fmla="*/ 0 w 210216"/>
                  <a:gd name="T11" fmla="*/ 0 h 448574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0216" h="448574">
                    <a:moveTo>
                      <a:pt x="0" y="0"/>
                    </a:moveTo>
                    <a:lnTo>
                      <a:pt x="207034" y="0"/>
                    </a:lnTo>
                    <a:cubicBezTo>
                      <a:pt x="230038" y="37381"/>
                      <a:pt x="120771" y="63262"/>
                      <a:pt x="120771" y="224287"/>
                    </a:cubicBezTo>
                    <a:cubicBezTo>
                      <a:pt x="120771" y="393941"/>
                      <a:pt x="230038" y="411193"/>
                      <a:pt x="207034" y="448574"/>
                    </a:cubicBezTo>
                    <a:lnTo>
                      <a:pt x="0" y="44857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3" name="直接连接符 184"/>
              <p:cNvSpPr>
                <a:spLocks noChangeShapeType="1"/>
              </p:cNvSpPr>
              <p:nvPr/>
            </p:nvSpPr>
            <p:spPr bwMode="auto">
              <a:xfrm>
                <a:off x="3450" y="5339"/>
                <a:ext cx="0" cy="4738"/>
              </a:xfrm>
              <a:prstGeom prst="line">
                <a:avLst/>
              </a:prstGeom>
              <a:noFill/>
              <a:ln w="9525">
                <a:solidFill>
                  <a:srgbClr val="414141"/>
                </a:solidFill>
                <a:prstDash val="dash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4" name="直接连接符 185"/>
              <p:cNvSpPr>
                <a:spLocks noChangeShapeType="1"/>
              </p:cNvSpPr>
              <p:nvPr/>
            </p:nvSpPr>
            <p:spPr bwMode="auto">
              <a:xfrm flipV="1">
                <a:off x="6200" y="2846"/>
                <a:ext cx="0" cy="7231"/>
              </a:xfrm>
              <a:prstGeom prst="line">
                <a:avLst/>
              </a:prstGeom>
              <a:noFill/>
              <a:ln w="9525">
                <a:solidFill>
                  <a:srgbClr val="414141"/>
                </a:solidFill>
                <a:prstDash val="dash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5" name="矩形 186"/>
              <p:cNvSpPr>
                <a:spLocks noChangeArrowheads="1"/>
              </p:cNvSpPr>
              <p:nvPr/>
            </p:nvSpPr>
            <p:spPr bwMode="auto">
              <a:xfrm>
                <a:off x="9919" y="3769"/>
                <a:ext cx="2415" cy="727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2B2B2B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6" name="直接连接符 187"/>
              <p:cNvSpPr>
                <a:spLocks noChangeShapeType="1"/>
              </p:cNvSpPr>
              <p:nvPr/>
            </p:nvSpPr>
            <p:spPr bwMode="auto">
              <a:xfrm flipH="1" flipV="1">
                <a:off x="6379" y="2708"/>
                <a:ext cx="3540" cy="1061"/>
              </a:xfrm>
              <a:prstGeom prst="line">
                <a:avLst/>
              </a:prstGeom>
              <a:noFill/>
              <a:ln w="9525">
                <a:solidFill>
                  <a:srgbClr val="414141"/>
                </a:solidFill>
                <a:prstDash val="dash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7" name="直接连接符 188"/>
              <p:cNvSpPr>
                <a:spLocks noChangeShapeType="1"/>
              </p:cNvSpPr>
              <p:nvPr/>
            </p:nvSpPr>
            <p:spPr bwMode="auto">
              <a:xfrm flipH="1">
                <a:off x="3450" y="4132"/>
                <a:ext cx="6469" cy="1090"/>
              </a:xfrm>
              <a:prstGeom prst="line">
                <a:avLst/>
              </a:prstGeom>
              <a:noFill/>
              <a:ln w="9525">
                <a:solidFill>
                  <a:srgbClr val="414141"/>
                </a:solidFill>
                <a:prstDash val="dash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3" name="直接箭头连接符 1"/>
            <p:cNvSpPr>
              <a:spLocks noChangeShapeType="1"/>
            </p:cNvSpPr>
            <p:nvPr/>
          </p:nvSpPr>
          <p:spPr bwMode="auto">
            <a:xfrm>
              <a:off x="2261444" y="4426030"/>
              <a:ext cx="99295" cy="193049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stealth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" name="文本框 229"/>
            <p:cNvSpPr txBox="1">
              <a:spLocks noChangeArrowheads="1"/>
            </p:cNvSpPr>
            <p:nvPr/>
          </p:nvSpPr>
          <p:spPr bwMode="auto">
            <a:xfrm>
              <a:off x="395536" y="3284984"/>
              <a:ext cx="461171" cy="368448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ea typeface="宋体" pitchFamily="2" charset="-122"/>
                  <a:cs typeface="Times New Roman" pitchFamily="18" charset="0"/>
                </a:rPr>
                <a:t>CH</a:t>
              </a:r>
              <a:r>
                <a:rPr kumimoji="0" lang="en-US" altLang="zh-CN" b="0" i="0" u="none" strike="noStrike" cap="none" normalizeH="0" baseline="-3000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ea typeface="宋体" pitchFamily="2" charset="-122"/>
                  <a:cs typeface="Times New Roman" pitchFamily="18" charset="0"/>
                </a:rPr>
                <a:t>4</a:t>
              </a:r>
              <a:endParaRPr kumimoji="0" lang="en-US" altLang="zh-CN" sz="4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endParaRPr>
            </a:p>
          </p:txBody>
        </p:sp>
        <p:sp>
          <p:nvSpPr>
            <p:cNvPr id="15" name="AutoShape 158"/>
            <p:cNvSpPr>
              <a:spLocks noChangeShapeType="1"/>
            </p:cNvSpPr>
            <p:nvPr/>
          </p:nvSpPr>
          <p:spPr bwMode="auto">
            <a:xfrm rot="10800000" flipH="1">
              <a:off x="828498" y="3140968"/>
              <a:ext cx="565200" cy="1103"/>
            </a:xfrm>
            <a:prstGeom prst="bentConnector3">
              <a:avLst>
                <a:gd name="adj1" fmla="val 50000"/>
              </a:avLst>
            </a:prstGeom>
            <a:noFill/>
            <a:ln w="12700">
              <a:solidFill>
                <a:srgbClr val="1E1C11"/>
              </a:solidFill>
              <a:miter lim="800000"/>
              <a:headEnd/>
              <a:tailEnd type="triangl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文本框 227"/>
            <p:cNvSpPr txBox="1">
              <a:spLocks noChangeArrowheads="1"/>
            </p:cNvSpPr>
            <p:nvPr/>
          </p:nvSpPr>
          <p:spPr bwMode="auto">
            <a:xfrm>
              <a:off x="1999092" y="5047740"/>
              <a:ext cx="1338280" cy="194152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000" dirty="0" smtClean="0">
                  <a:latin typeface="+mn-ea"/>
                  <a:cs typeface="宋体" pitchFamily="2" charset="-122"/>
                </a:rPr>
                <a:t>红外窗片</a:t>
              </a:r>
              <a:endParaRPr lang="en-US" altLang="zh-CN" sz="2000" dirty="0" smtClean="0">
                <a:latin typeface="+mn-ea"/>
                <a:cs typeface="宋体" pitchFamily="2" charset="-122"/>
              </a:endParaRPr>
            </a:p>
          </p:txBody>
        </p:sp>
        <p:sp>
          <p:nvSpPr>
            <p:cNvPr id="17" name="直接箭头连接符 228"/>
            <p:cNvSpPr>
              <a:spLocks noChangeShapeType="1"/>
            </p:cNvSpPr>
            <p:nvPr/>
          </p:nvSpPr>
          <p:spPr bwMode="auto">
            <a:xfrm flipV="1">
              <a:off x="2632147" y="4781241"/>
              <a:ext cx="2207" cy="332045"/>
            </a:xfrm>
            <a:prstGeom prst="straightConnector1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 type="stealth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文本框 1"/>
            <p:cNvSpPr txBox="1">
              <a:spLocks noChangeArrowheads="1"/>
            </p:cNvSpPr>
            <p:nvPr/>
          </p:nvSpPr>
          <p:spPr bwMode="auto">
            <a:xfrm>
              <a:off x="1543208" y="5528066"/>
              <a:ext cx="667485" cy="31549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6350">
              <a:noFill/>
              <a:miter lim="800000"/>
              <a:headEnd/>
              <a:tailEnd/>
            </a:ln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ea typeface="宋体" pitchFamily="2" charset="-122"/>
                  <a:cs typeface="Times New Roman" pitchFamily="18" charset="0"/>
                </a:rPr>
                <a:t>FTIR </a:t>
              </a:r>
              <a:endParaRPr kumimoji="0" lang="en-US" altLang="zh-CN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endParaRPr>
            </a:p>
          </p:txBody>
        </p:sp>
        <p:sp>
          <p:nvSpPr>
            <p:cNvPr id="19" name="文本框 112"/>
            <p:cNvSpPr txBox="1">
              <a:spLocks noChangeArrowheads="1"/>
            </p:cNvSpPr>
            <p:nvPr/>
          </p:nvSpPr>
          <p:spPr bwMode="auto">
            <a:xfrm>
              <a:off x="1169196" y="6023375"/>
              <a:ext cx="1744287" cy="324323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6350">
              <a:noFill/>
              <a:miter lim="800000"/>
              <a:headEnd/>
              <a:tailEnd/>
            </a:ln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b="0" i="0" u="none" strike="noStrike" cap="none" normalizeH="0" baseline="0" dirty="0" err="1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ea typeface="宋体" pitchFamily="2" charset="-122"/>
                  <a:cs typeface="Times New Roman" pitchFamily="18" charset="0"/>
                </a:rPr>
                <a:t>Bruker</a:t>
              </a:r>
              <a:r>
                <a:rPr kumimoji="0" lang="en-US" altLang="zh-CN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ea typeface="宋体" pitchFamily="2" charset="-122"/>
                  <a:cs typeface="Times New Roman" pitchFamily="18" charset="0"/>
                </a:rPr>
                <a:t> Vertex 70</a:t>
              </a:r>
              <a:endParaRPr kumimoji="0" lang="en-US" altLang="zh-CN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endParaRPr>
            </a:p>
          </p:txBody>
        </p:sp>
        <p:sp>
          <p:nvSpPr>
            <p:cNvPr id="20" name="文本框 116"/>
            <p:cNvSpPr txBox="1">
              <a:spLocks noChangeArrowheads="1"/>
            </p:cNvSpPr>
            <p:nvPr/>
          </p:nvSpPr>
          <p:spPr bwMode="auto">
            <a:xfrm>
              <a:off x="1547664" y="3645024"/>
              <a:ext cx="949925" cy="248206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6350">
              <a:noFill/>
              <a:miter lim="800000"/>
              <a:headEnd/>
              <a:tailEnd/>
            </a:ln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ea typeface="宋体" pitchFamily="2" charset="-122"/>
                  <a:cs typeface="Times New Roman" pitchFamily="18" charset="0"/>
                </a:rPr>
                <a:t>MF-4B</a:t>
              </a:r>
              <a:endParaRPr kumimoji="0" lang="en-US" altLang="zh-CN" sz="4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endParaRPr>
            </a:p>
          </p:txBody>
        </p:sp>
        <p:sp>
          <p:nvSpPr>
            <p:cNvPr id="21" name="文本框 229"/>
            <p:cNvSpPr txBox="1">
              <a:spLocks noChangeArrowheads="1"/>
            </p:cNvSpPr>
            <p:nvPr/>
          </p:nvSpPr>
          <p:spPr bwMode="auto">
            <a:xfrm>
              <a:off x="533008" y="2996952"/>
              <a:ext cx="294576" cy="368448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ea typeface="宋体" pitchFamily="2" charset="-122"/>
                  <a:cs typeface="Times New Roman" pitchFamily="18" charset="0"/>
                </a:rPr>
                <a:t>N</a:t>
              </a:r>
              <a:r>
                <a:rPr kumimoji="0" lang="en-US" altLang="zh-CN" b="0" i="0" u="none" strike="noStrike" cap="none" normalizeH="0" baseline="-3000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ea typeface="宋体" pitchFamily="2" charset="-122"/>
                  <a:cs typeface="Times New Roman" pitchFamily="18" charset="0"/>
                </a:rPr>
                <a:t>2</a:t>
              </a:r>
              <a:endParaRPr kumimoji="0" lang="en-US" altLang="zh-CN" sz="4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endParaRPr>
            </a:p>
          </p:txBody>
        </p:sp>
        <p:sp>
          <p:nvSpPr>
            <p:cNvPr id="22" name="肘形连接符 224"/>
            <p:cNvSpPr>
              <a:spLocks noChangeShapeType="1"/>
            </p:cNvSpPr>
            <p:nvPr/>
          </p:nvSpPr>
          <p:spPr bwMode="auto">
            <a:xfrm rot="10800000" flipH="1" flipV="1">
              <a:off x="2734206" y="3276577"/>
              <a:ext cx="127422" cy="1025902"/>
            </a:xfrm>
            <a:prstGeom prst="bentConnector2">
              <a:avLst/>
            </a:prstGeom>
            <a:noFill/>
            <a:ln w="12700">
              <a:solidFill>
                <a:srgbClr val="000000"/>
              </a:solidFill>
              <a:miter lim="800000"/>
              <a:headEnd/>
              <a:tailEnd type="triangl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Rectangle 81"/>
            <p:cNvSpPr>
              <a:spLocks noChangeArrowheads="1"/>
            </p:cNvSpPr>
            <p:nvPr/>
          </p:nvSpPr>
          <p:spPr bwMode="auto">
            <a:xfrm>
              <a:off x="2713789" y="4352120"/>
              <a:ext cx="241619" cy="105901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Rectangle 78"/>
            <p:cNvSpPr>
              <a:spLocks noChangeArrowheads="1"/>
            </p:cNvSpPr>
            <p:nvPr/>
          </p:nvSpPr>
          <p:spPr bwMode="auto">
            <a:xfrm>
              <a:off x="2602358" y="4541859"/>
              <a:ext cx="408214" cy="239381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矩形 198"/>
            <p:cNvSpPr>
              <a:spLocks noChangeArrowheads="1"/>
            </p:cNvSpPr>
            <p:nvPr/>
          </p:nvSpPr>
          <p:spPr bwMode="auto">
            <a:xfrm>
              <a:off x="2582499" y="4541859"/>
              <a:ext cx="103708" cy="239381"/>
            </a:xfrm>
            <a:prstGeom prst="rect">
              <a:avLst/>
            </a:prstGeom>
            <a:pattFill prst="wdDnDiag">
              <a:fgClr>
                <a:srgbClr val="414141"/>
              </a:fgClr>
              <a:bgClr>
                <a:srgbClr val="FFFFFF"/>
              </a:bgClr>
            </a:pattFill>
            <a:ln w="12700">
              <a:solidFill>
                <a:srgbClr val="41414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矩形 193"/>
            <p:cNvSpPr>
              <a:spLocks noChangeArrowheads="1"/>
            </p:cNvSpPr>
            <p:nvPr/>
          </p:nvSpPr>
          <p:spPr bwMode="auto">
            <a:xfrm>
              <a:off x="2771160" y="4630111"/>
              <a:ext cx="4762800" cy="74513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  <a:headEnd/>
              <a:tailEnd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27" name="组合 55"/>
            <p:cNvGrpSpPr/>
            <p:nvPr/>
          </p:nvGrpSpPr>
          <p:grpSpPr>
            <a:xfrm rot="16200000">
              <a:off x="2002369" y="1799753"/>
              <a:ext cx="709318" cy="1375521"/>
              <a:chOff x="5072068" y="1571614"/>
              <a:chExt cx="709318" cy="1375521"/>
            </a:xfrm>
          </p:grpSpPr>
          <p:sp>
            <p:nvSpPr>
              <p:cNvPr id="36" name="Rectangle 73"/>
              <p:cNvSpPr>
                <a:spLocks noChangeArrowheads="1"/>
              </p:cNvSpPr>
              <p:nvPr/>
            </p:nvSpPr>
            <p:spPr bwMode="auto">
              <a:xfrm rot="16200000">
                <a:off x="5266827" y="2052127"/>
                <a:ext cx="294576" cy="458906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7" name="矩形 186"/>
              <p:cNvSpPr>
                <a:spLocks noChangeArrowheads="1"/>
              </p:cNvSpPr>
              <p:nvPr/>
            </p:nvSpPr>
            <p:spPr bwMode="auto">
              <a:xfrm rot="16200000">
                <a:off x="5180400" y="2686214"/>
                <a:ext cx="446829" cy="75013"/>
              </a:xfrm>
              <a:prstGeom prst="rect">
                <a:avLst/>
              </a:prstGeom>
              <a:noFill/>
              <a:ln w="12700">
                <a:solidFill>
                  <a:srgbClr val="2B2B2B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38" name="组合 51"/>
              <p:cNvGrpSpPr/>
              <p:nvPr/>
            </p:nvGrpSpPr>
            <p:grpSpPr>
              <a:xfrm rot="16200000">
                <a:off x="4977691" y="1665991"/>
                <a:ext cx="898072" cy="709318"/>
                <a:chOff x="8055575" y="4493121"/>
                <a:chExt cx="898072" cy="709318"/>
              </a:xfrm>
            </p:grpSpPr>
            <p:sp>
              <p:nvSpPr>
                <p:cNvPr id="40" name="矩形 198"/>
                <p:cNvSpPr>
                  <a:spLocks noChangeArrowheads="1"/>
                </p:cNvSpPr>
                <p:nvPr/>
              </p:nvSpPr>
              <p:spPr bwMode="auto">
                <a:xfrm>
                  <a:off x="8055575" y="4615932"/>
                  <a:ext cx="120258" cy="446771"/>
                </a:xfrm>
                <a:prstGeom prst="rect">
                  <a:avLst/>
                </a:prstGeom>
                <a:pattFill prst="wdDnDiag">
                  <a:fgClr>
                    <a:srgbClr val="FFFFFF"/>
                  </a:fgClr>
                  <a:bgClr>
                    <a:srgbClr val="FFFFFF"/>
                  </a:bgClr>
                </a:pattFill>
                <a:ln w="12700">
                  <a:solidFill>
                    <a:srgbClr val="2B2B2B"/>
                  </a:solidFill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ctr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1" name="椭圆 206"/>
                <p:cNvSpPr>
                  <a:spLocks noChangeArrowheads="1"/>
                </p:cNvSpPr>
                <p:nvPr/>
              </p:nvSpPr>
              <p:spPr bwMode="auto">
                <a:xfrm>
                  <a:off x="8256373" y="4493121"/>
                  <a:ext cx="697274" cy="709318"/>
                </a:xfrm>
                <a:prstGeom prst="ellipse">
                  <a:avLst/>
                </a:prstGeom>
                <a:solidFill>
                  <a:srgbClr val="FFFF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ctr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39" name="椭圆 205"/>
              <p:cNvSpPr>
                <a:spLocks noChangeArrowheads="1"/>
              </p:cNvSpPr>
              <p:nvPr/>
            </p:nvSpPr>
            <p:spPr bwMode="auto">
              <a:xfrm>
                <a:off x="5151600" y="1643050"/>
                <a:ext cx="558260" cy="567013"/>
              </a:xfrm>
              <a:prstGeom prst="ellips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28" name="文本框 100"/>
            <p:cNvSpPr txBox="1">
              <a:spLocks noChangeArrowheads="1"/>
            </p:cNvSpPr>
            <p:nvPr/>
          </p:nvSpPr>
          <p:spPr bwMode="auto">
            <a:xfrm>
              <a:off x="1403648" y="3068960"/>
              <a:ext cx="1357036" cy="489794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6350">
              <a:noFill/>
              <a:miter lim="800000"/>
              <a:headEnd/>
              <a:tailEnd/>
            </a:ln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ea typeface="宋体" pitchFamily="2" charset="-122"/>
                  <a:cs typeface="Times New Roman" pitchFamily="18" charset="0"/>
                </a:rPr>
                <a:t>Mass flow Controller</a:t>
              </a:r>
              <a:endParaRPr kumimoji="0" lang="en-US" altLang="zh-CN" sz="4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endParaRPr>
            </a:p>
          </p:txBody>
        </p:sp>
        <p:sp>
          <p:nvSpPr>
            <p:cNvPr id="29" name="文本框 227"/>
            <p:cNvSpPr txBox="1">
              <a:spLocks noChangeArrowheads="1"/>
            </p:cNvSpPr>
            <p:nvPr/>
          </p:nvSpPr>
          <p:spPr bwMode="auto">
            <a:xfrm>
              <a:off x="3923928" y="4302338"/>
              <a:ext cx="2088232" cy="350798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2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cs typeface="Times New Roman" pitchFamily="18" charset="0"/>
                </a:rPr>
                <a:t>空芯光纤</a:t>
              </a:r>
              <a:r>
                <a:rPr kumimoji="0" lang="en-US" altLang="zh-CN" sz="2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cs typeface="Times New Roman" pitchFamily="18" charset="0"/>
                </a:rPr>
                <a:t>: Ag/</a:t>
              </a:r>
              <a:r>
                <a:rPr kumimoji="0" lang="en-US" altLang="zh-CN" sz="2000" b="0" i="0" u="none" strike="noStrike" cap="none" normalizeH="0" baseline="0" dirty="0" err="1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cs typeface="Times New Roman" pitchFamily="18" charset="0"/>
                </a:rPr>
                <a:t>AgI</a:t>
              </a:r>
              <a:endParaRPr kumimoji="0" lang="en-US" altLang="zh-CN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alt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宋体" pitchFamily="2" charset="-122"/>
              </a:endParaRPr>
            </a:p>
          </p:txBody>
        </p:sp>
        <p:sp>
          <p:nvSpPr>
            <p:cNvPr id="30" name="computr3"/>
            <p:cNvSpPr>
              <a:spLocks noEditPoints="1" noChangeArrowheads="1"/>
            </p:cNvSpPr>
            <p:nvPr/>
          </p:nvSpPr>
          <p:spPr bwMode="auto">
            <a:xfrm>
              <a:off x="2888108" y="5586532"/>
              <a:ext cx="903587" cy="629892"/>
            </a:xfrm>
            <a:custGeom>
              <a:avLst/>
              <a:gdLst>
                <a:gd name="T0" fmla="*/ 0 w 21600"/>
                <a:gd name="T1" fmla="*/ 10800 h 21600"/>
                <a:gd name="T2" fmla="*/ 10800 w 21600"/>
                <a:gd name="T3" fmla="*/ 0 h 21600"/>
                <a:gd name="T4" fmla="*/ 10800 w 21600"/>
                <a:gd name="T5" fmla="*/ 21600 h 21600"/>
                <a:gd name="T6" fmla="*/ 18135 w 21600"/>
                <a:gd name="T7" fmla="*/ 10800 h 21600"/>
                <a:gd name="T8" fmla="*/ 7811 w 21600"/>
                <a:gd name="T9" fmla="*/ 2584 h 21600"/>
                <a:gd name="T10" fmla="*/ 16359 w 21600"/>
                <a:gd name="T11" fmla="*/ 11764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8250" y="17743"/>
                  </a:moveTo>
                  <a:lnTo>
                    <a:pt x="17557" y="16971"/>
                  </a:lnTo>
                  <a:lnTo>
                    <a:pt x="5429" y="16971"/>
                  </a:lnTo>
                  <a:lnTo>
                    <a:pt x="4736" y="17743"/>
                  </a:lnTo>
                  <a:lnTo>
                    <a:pt x="18250" y="17743"/>
                  </a:lnTo>
                  <a:close/>
                </a:path>
                <a:path w="21600" h="21600" extrusionOk="0">
                  <a:moveTo>
                    <a:pt x="18250" y="17743"/>
                  </a:moveTo>
                  <a:moveTo>
                    <a:pt x="19405" y="19131"/>
                  </a:moveTo>
                  <a:lnTo>
                    <a:pt x="18712" y="18360"/>
                  </a:lnTo>
                  <a:lnTo>
                    <a:pt x="4274" y="18360"/>
                  </a:lnTo>
                  <a:lnTo>
                    <a:pt x="3581" y="19131"/>
                  </a:lnTo>
                  <a:lnTo>
                    <a:pt x="19405" y="19131"/>
                  </a:lnTo>
                  <a:close/>
                </a:path>
                <a:path w="21600" h="21600" extrusionOk="0">
                  <a:moveTo>
                    <a:pt x="19405" y="19131"/>
                  </a:moveTo>
                  <a:moveTo>
                    <a:pt x="20560" y="20520"/>
                  </a:moveTo>
                  <a:lnTo>
                    <a:pt x="19867" y="19749"/>
                  </a:lnTo>
                  <a:lnTo>
                    <a:pt x="3119" y="19749"/>
                  </a:lnTo>
                  <a:lnTo>
                    <a:pt x="2426" y="20520"/>
                  </a:lnTo>
                  <a:lnTo>
                    <a:pt x="20560" y="20520"/>
                  </a:lnTo>
                  <a:close/>
                </a:path>
                <a:path w="21600" h="21600" extrusionOk="0">
                  <a:moveTo>
                    <a:pt x="20560" y="20520"/>
                  </a:moveTo>
                  <a:moveTo>
                    <a:pt x="4620" y="16971"/>
                  </a:moveTo>
                  <a:lnTo>
                    <a:pt x="5313" y="16200"/>
                  </a:lnTo>
                  <a:lnTo>
                    <a:pt x="7624" y="16200"/>
                  </a:lnTo>
                  <a:lnTo>
                    <a:pt x="7624" y="14194"/>
                  </a:lnTo>
                  <a:lnTo>
                    <a:pt x="5891" y="14194"/>
                  </a:lnTo>
                  <a:lnTo>
                    <a:pt x="5891" y="0"/>
                  </a:lnTo>
                  <a:lnTo>
                    <a:pt x="12013" y="0"/>
                  </a:lnTo>
                  <a:lnTo>
                    <a:pt x="18135" y="0"/>
                  </a:lnTo>
                  <a:lnTo>
                    <a:pt x="18135" y="10800"/>
                  </a:lnTo>
                  <a:lnTo>
                    <a:pt x="18135" y="14194"/>
                  </a:lnTo>
                  <a:lnTo>
                    <a:pt x="16402" y="14194"/>
                  </a:lnTo>
                  <a:lnTo>
                    <a:pt x="16402" y="16200"/>
                  </a:lnTo>
                  <a:lnTo>
                    <a:pt x="17788" y="16200"/>
                  </a:lnTo>
                  <a:lnTo>
                    <a:pt x="19059" y="17743"/>
                  </a:lnTo>
                  <a:lnTo>
                    <a:pt x="21022" y="19903"/>
                  </a:lnTo>
                  <a:lnTo>
                    <a:pt x="21253" y="20057"/>
                  </a:lnTo>
                  <a:lnTo>
                    <a:pt x="21369" y="20366"/>
                  </a:lnTo>
                  <a:lnTo>
                    <a:pt x="21600" y="20674"/>
                  </a:lnTo>
                  <a:lnTo>
                    <a:pt x="21600" y="20829"/>
                  </a:lnTo>
                  <a:lnTo>
                    <a:pt x="21600" y="20983"/>
                  </a:lnTo>
                  <a:lnTo>
                    <a:pt x="21600" y="21137"/>
                  </a:lnTo>
                  <a:lnTo>
                    <a:pt x="21600" y="21291"/>
                  </a:lnTo>
                  <a:lnTo>
                    <a:pt x="21484" y="21446"/>
                  </a:lnTo>
                  <a:lnTo>
                    <a:pt x="21369" y="21446"/>
                  </a:lnTo>
                  <a:lnTo>
                    <a:pt x="21138" y="21600"/>
                  </a:lnTo>
                  <a:lnTo>
                    <a:pt x="21022" y="21600"/>
                  </a:lnTo>
                  <a:lnTo>
                    <a:pt x="10973" y="21600"/>
                  </a:lnTo>
                  <a:lnTo>
                    <a:pt x="2079" y="21600"/>
                  </a:lnTo>
                  <a:lnTo>
                    <a:pt x="1848" y="21600"/>
                  </a:lnTo>
                  <a:lnTo>
                    <a:pt x="1733" y="21446"/>
                  </a:lnTo>
                  <a:lnTo>
                    <a:pt x="1617" y="21446"/>
                  </a:lnTo>
                  <a:lnTo>
                    <a:pt x="1502" y="21291"/>
                  </a:lnTo>
                  <a:lnTo>
                    <a:pt x="1386" y="21291"/>
                  </a:lnTo>
                  <a:lnTo>
                    <a:pt x="1386" y="21137"/>
                  </a:lnTo>
                  <a:lnTo>
                    <a:pt x="1386" y="20983"/>
                  </a:lnTo>
                  <a:lnTo>
                    <a:pt x="1386" y="20829"/>
                  </a:lnTo>
                  <a:lnTo>
                    <a:pt x="1502" y="20674"/>
                  </a:lnTo>
                  <a:lnTo>
                    <a:pt x="1617" y="20366"/>
                  </a:lnTo>
                  <a:lnTo>
                    <a:pt x="1733" y="20057"/>
                  </a:lnTo>
                  <a:lnTo>
                    <a:pt x="1964" y="19903"/>
                  </a:lnTo>
                  <a:lnTo>
                    <a:pt x="0" y="19903"/>
                  </a:lnTo>
                  <a:lnTo>
                    <a:pt x="0" y="10800"/>
                  </a:lnTo>
                  <a:lnTo>
                    <a:pt x="0" y="2777"/>
                  </a:lnTo>
                  <a:lnTo>
                    <a:pt x="4620" y="2777"/>
                  </a:lnTo>
                  <a:lnTo>
                    <a:pt x="4620" y="16971"/>
                  </a:lnTo>
                  <a:moveTo>
                    <a:pt x="4620" y="16971"/>
                  </a:moveTo>
                  <a:moveTo>
                    <a:pt x="4620" y="16971"/>
                  </a:moveTo>
                  <a:lnTo>
                    <a:pt x="4158" y="17434"/>
                  </a:lnTo>
                  <a:lnTo>
                    <a:pt x="2541" y="19286"/>
                  </a:lnTo>
                  <a:lnTo>
                    <a:pt x="1964" y="19903"/>
                  </a:lnTo>
                  <a:lnTo>
                    <a:pt x="4620" y="16971"/>
                  </a:lnTo>
                  <a:close/>
                </a:path>
                <a:path w="21600" h="21600" extrusionOk="0">
                  <a:moveTo>
                    <a:pt x="7624" y="2314"/>
                  </a:moveTo>
                  <a:moveTo>
                    <a:pt x="16402" y="2314"/>
                  </a:moveTo>
                  <a:lnTo>
                    <a:pt x="16402" y="11880"/>
                  </a:lnTo>
                  <a:lnTo>
                    <a:pt x="7624" y="11880"/>
                  </a:lnTo>
                  <a:lnTo>
                    <a:pt x="7624" y="2314"/>
                  </a:lnTo>
                  <a:close/>
                </a:path>
                <a:path w="21600" h="21600" extrusionOk="0">
                  <a:moveTo>
                    <a:pt x="578" y="4011"/>
                  </a:moveTo>
                  <a:moveTo>
                    <a:pt x="4043" y="4011"/>
                  </a:moveTo>
                  <a:lnTo>
                    <a:pt x="4043" y="4320"/>
                  </a:lnTo>
                  <a:lnTo>
                    <a:pt x="578" y="4320"/>
                  </a:lnTo>
                  <a:lnTo>
                    <a:pt x="578" y="4011"/>
                  </a:lnTo>
                  <a:close/>
                  <a:moveTo>
                    <a:pt x="7624" y="14194"/>
                  </a:moveTo>
                  <a:lnTo>
                    <a:pt x="16402" y="14194"/>
                  </a:lnTo>
                  <a:lnTo>
                    <a:pt x="16402" y="16200"/>
                  </a:lnTo>
                  <a:lnTo>
                    <a:pt x="7624" y="16200"/>
                  </a:lnTo>
                </a:path>
              </a:pathLst>
            </a:cu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AutoShape 66"/>
            <p:cNvSpPr>
              <a:spLocks noChangeShapeType="1"/>
            </p:cNvSpPr>
            <p:nvPr/>
          </p:nvSpPr>
          <p:spPr bwMode="auto">
            <a:xfrm>
              <a:off x="2526232" y="5900927"/>
              <a:ext cx="361876" cy="1103"/>
            </a:xfrm>
            <a:prstGeom prst="straightConnector1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矩形 193"/>
            <p:cNvSpPr>
              <a:spLocks noChangeArrowheads="1"/>
            </p:cNvSpPr>
            <p:nvPr/>
          </p:nvSpPr>
          <p:spPr bwMode="auto">
            <a:xfrm>
              <a:off x="3098022" y="2490046"/>
              <a:ext cx="4320000" cy="78323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  <a:headEnd/>
              <a:tailEnd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空心弧 57"/>
            <p:cNvSpPr/>
            <p:nvPr/>
          </p:nvSpPr>
          <p:spPr>
            <a:xfrm rot="5400000">
              <a:off x="6282143" y="2454327"/>
              <a:ext cx="2214578" cy="2286016"/>
            </a:xfrm>
            <a:prstGeom prst="blockArc">
              <a:avLst>
                <a:gd name="adj1" fmla="val 10493754"/>
                <a:gd name="adj2" fmla="val 21373044"/>
                <a:gd name="adj3" fmla="val 336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cxnSp>
          <p:nvCxnSpPr>
            <p:cNvPr id="34" name="形状 59"/>
            <p:cNvCxnSpPr>
              <a:stCxn id="7" idx="1"/>
              <a:endCxn id="41" idx="6"/>
            </p:cNvCxnSpPr>
            <p:nvPr/>
          </p:nvCxnSpPr>
          <p:spPr>
            <a:xfrm rot="10800000" flipH="1">
              <a:off x="1226567" y="2487514"/>
              <a:ext cx="442696" cy="3197750"/>
            </a:xfrm>
            <a:prstGeom prst="bentConnector3">
              <a:avLst>
                <a:gd name="adj1" fmla="val -229925"/>
              </a:avLst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5" name="AutoShape 158"/>
            <p:cNvSpPr>
              <a:spLocks noChangeShapeType="1"/>
            </p:cNvSpPr>
            <p:nvPr/>
          </p:nvSpPr>
          <p:spPr bwMode="auto">
            <a:xfrm rot="10800000" flipH="1">
              <a:off x="838448" y="3429000"/>
              <a:ext cx="565200" cy="1103"/>
            </a:xfrm>
            <a:prstGeom prst="bentConnector3">
              <a:avLst>
                <a:gd name="adj1" fmla="val 50000"/>
              </a:avLst>
            </a:prstGeom>
            <a:noFill/>
            <a:ln w="12700">
              <a:solidFill>
                <a:srgbClr val="1E1C11"/>
              </a:solidFill>
              <a:miter lim="800000"/>
              <a:headEnd/>
              <a:tailEnd type="triangl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71729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组合 47"/>
          <p:cNvGrpSpPr/>
          <p:nvPr/>
        </p:nvGrpSpPr>
        <p:grpSpPr>
          <a:xfrm>
            <a:off x="107500" y="234950"/>
            <a:ext cx="5334000" cy="4123747"/>
            <a:chOff x="107500" y="234950"/>
            <a:chExt cx="5334000" cy="4123747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500" y="234950"/>
              <a:ext cx="5334000" cy="4000500"/>
            </a:xfrm>
            <a:prstGeom prst="rect">
              <a:avLst/>
            </a:prstGeom>
          </p:spPr>
        </p:pic>
        <p:sp>
          <p:nvSpPr>
            <p:cNvPr id="4" name="文本框 3"/>
            <p:cNvSpPr txBox="1"/>
            <p:nvPr/>
          </p:nvSpPr>
          <p:spPr>
            <a:xfrm>
              <a:off x="3703373" y="3209143"/>
              <a:ext cx="9725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00ppm</a:t>
              </a: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3703373" y="737574"/>
              <a:ext cx="990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00ppm</a:t>
              </a: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3703373" y="1789643"/>
              <a:ext cx="9969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150ppm</a:t>
              </a: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1824929" y="3989365"/>
              <a:ext cx="2165113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波导孔径</a:t>
              </a:r>
              <a:r>
                <a:rPr lang="en-US" altLang="zh-CN" i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</a:t>
              </a:r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/mm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1102971" y="3062384"/>
              <a:ext cx="16939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i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</a:t>
              </a:r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=1m</a:t>
              </a:r>
            </a:p>
          </p:txBody>
        </p:sp>
        <p:cxnSp>
          <p:nvCxnSpPr>
            <p:cNvPr id="13" name="直接连接符 12"/>
            <p:cNvCxnSpPr/>
            <p:nvPr/>
          </p:nvCxnSpPr>
          <p:spPr>
            <a:xfrm>
              <a:off x="797045" y="749275"/>
              <a:ext cx="4140000" cy="0"/>
            </a:xfrm>
            <a:prstGeom prst="line">
              <a:avLst/>
            </a:prstGeom>
            <a:ln w="12700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>
              <a:off x="784345" y="2158975"/>
              <a:ext cx="4140000" cy="0"/>
            </a:xfrm>
            <a:prstGeom prst="line">
              <a:avLst/>
            </a:prstGeom>
            <a:ln w="12700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784345" y="3568675"/>
              <a:ext cx="4140000" cy="0"/>
            </a:xfrm>
            <a:prstGeom prst="line">
              <a:avLst/>
            </a:prstGeom>
            <a:ln w="12700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文本框 15"/>
            <p:cNvSpPr txBox="1"/>
            <p:nvPr/>
          </p:nvSpPr>
          <p:spPr>
            <a:xfrm rot="16200000">
              <a:off x="-761586" y="1732092"/>
              <a:ext cx="2165113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气体吸收度</a:t>
              </a:r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/dB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" name="椭圆 16"/>
            <p:cNvSpPr>
              <a:spLocks noChangeAspect="1"/>
            </p:cNvSpPr>
            <p:nvPr/>
          </p:nvSpPr>
          <p:spPr>
            <a:xfrm>
              <a:off x="1638300" y="3530310"/>
              <a:ext cx="72000" cy="72000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17"/>
            <p:cNvSpPr>
              <a:spLocks noChangeAspect="1"/>
            </p:cNvSpPr>
            <p:nvPr/>
          </p:nvSpPr>
          <p:spPr>
            <a:xfrm>
              <a:off x="2654300" y="710910"/>
              <a:ext cx="72000" cy="72000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>
              <a:spLocks noChangeAspect="1"/>
            </p:cNvSpPr>
            <p:nvPr/>
          </p:nvSpPr>
          <p:spPr>
            <a:xfrm>
              <a:off x="2197100" y="2120610"/>
              <a:ext cx="72000" cy="72000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6613042" y="234950"/>
            <a:ext cx="5335200" cy="4123747"/>
            <a:chOff x="6613042" y="234950"/>
            <a:chExt cx="5335200" cy="4123747"/>
          </a:xfrm>
        </p:grpSpPr>
        <p:pic>
          <p:nvPicPr>
            <p:cNvPr id="33" name="图片 3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13042" y="234950"/>
              <a:ext cx="5335200" cy="4001400"/>
            </a:xfrm>
            <a:prstGeom prst="rect">
              <a:avLst/>
            </a:prstGeom>
          </p:spPr>
        </p:pic>
        <p:sp>
          <p:nvSpPr>
            <p:cNvPr id="34" name="文本框 33"/>
            <p:cNvSpPr txBox="1"/>
            <p:nvPr/>
          </p:nvSpPr>
          <p:spPr>
            <a:xfrm>
              <a:off x="7656346" y="3062384"/>
              <a:ext cx="16965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i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=100ppm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5" name="直接连接符 34"/>
            <p:cNvCxnSpPr/>
            <p:nvPr/>
          </p:nvCxnSpPr>
          <p:spPr>
            <a:xfrm>
              <a:off x="7305795" y="2222805"/>
              <a:ext cx="4140000" cy="12700"/>
            </a:xfrm>
            <a:prstGeom prst="line">
              <a:avLst/>
            </a:prstGeom>
            <a:ln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/>
            <p:cNvCxnSpPr/>
            <p:nvPr/>
          </p:nvCxnSpPr>
          <p:spPr>
            <a:xfrm>
              <a:off x="7318494" y="1453801"/>
              <a:ext cx="4140000" cy="12700"/>
            </a:xfrm>
            <a:prstGeom prst="line">
              <a:avLst/>
            </a:prstGeom>
            <a:ln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/>
            <p:cNvCxnSpPr/>
            <p:nvPr/>
          </p:nvCxnSpPr>
          <p:spPr>
            <a:xfrm>
              <a:off x="7308226" y="680931"/>
              <a:ext cx="4140000" cy="21608"/>
            </a:xfrm>
            <a:prstGeom prst="line">
              <a:avLst/>
            </a:prstGeom>
            <a:ln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椭圆 37"/>
            <p:cNvSpPr/>
            <p:nvPr/>
          </p:nvSpPr>
          <p:spPr>
            <a:xfrm>
              <a:off x="8204200" y="2190539"/>
              <a:ext cx="72000" cy="72000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椭圆 38"/>
            <p:cNvSpPr/>
            <p:nvPr/>
          </p:nvSpPr>
          <p:spPr>
            <a:xfrm>
              <a:off x="9004300" y="1415839"/>
              <a:ext cx="72000" cy="72000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椭圆 39"/>
            <p:cNvSpPr/>
            <p:nvPr/>
          </p:nvSpPr>
          <p:spPr>
            <a:xfrm>
              <a:off x="10058400" y="666539"/>
              <a:ext cx="72000" cy="72000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文本框 40"/>
            <p:cNvSpPr txBox="1"/>
            <p:nvPr/>
          </p:nvSpPr>
          <p:spPr>
            <a:xfrm>
              <a:off x="10143098" y="684582"/>
              <a:ext cx="16965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100cm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10143098" y="1443069"/>
              <a:ext cx="16965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110cm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3" name="文本框 42"/>
            <p:cNvSpPr txBox="1"/>
            <p:nvPr/>
          </p:nvSpPr>
          <p:spPr>
            <a:xfrm>
              <a:off x="10143098" y="2266739"/>
              <a:ext cx="16965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120cm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8290043" y="3989365"/>
              <a:ext cx="2165113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弯曲半径</a:t>
              </a:r>
              <a:r>
                <a:rPr lang="en-US" altLang="zh-CN" i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</a:t>
              </a:r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/m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5" name="文本框 44"/>
            <p:cNvSpPr txBox="1"/>
            <p:nvPr/>
          </p:nvSpPr>
          <p:spPr>
            <a:xfrm rot="16200000">
              <a:off x="5791345" y="1732092"/>
              <a:ext cx="2165113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气体吸收度</a:t>
              </a:r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/dB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0394818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4180" y="1473231"/>
            <a:ext cx="5276303" cy="148184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8763" y="2955077"/>
            <a:ext cx="5271720" cy="141781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8936" y="4436923"/>
            <a:ext cx="5296162" cy="196969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38925" y="2422637"/>
            <a:ext cx="5271720" cy="141781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01644" y="280095"/>
            <a:ext cx="5271720" cy="2376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871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C:\Users\Alwee\Desktop\系统2.emf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72066" y="1785926"/>
            <a:ext cx="4140000" cy="24033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图片 4" descr="C:\Users\Alwee\Desktop\耦合接口比较图.em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3807" y="1161825"/>
            <a:ext cx="5400000" cy="41396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67596263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>
            <a:off x="632614" y="524436"/>
            <a:ext cx="9433112" cy="5284695"/>
            <a:chOff x="632614" y="524436"/>
            <a:chExt cx="9433112" cy="5284695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5932" b="7990"/>
            <a:stretch/>
          </p:blipFill>
          <p:spPr>
            <a:xfrm>
              <a:off x="2064728" y="3630706"/>
              <a:ext cx="8000998" cy="2164977"/>
            </a:xfrm>
            <a:prstGeom prst="rect">
              <a:avLst/>
            </a:prstGeom>
          </p:spPr>
        </p:pic>
        <p:pic>
          <p:nvPicPr>
            <p:cNvPr id="3" name="图片 2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059" t="-261" r="17647" b="261"/>
            <a:stretch/>
          </p:blipFill>
          <p:spPr>
            <a:xfrm rot="5400000">
              <a:off x="5940841" y="-494179"/>
              <a:ext cx="3106269" cy="5143500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216" t="13530" r="38872" b="9412"/>
            <a:stretch/>
          </p:blipFill>
          <p:spPr>
            <a:xfrm>
              <a:off x="632614" y="524436"/>
              <a:ext cx="4289612" cy="5284695"/>
            </a:xfrm>
            <a:prstGeom prst="rect">
              <a:avLst/>
            </a:prstGeom>
          </p:spPr>
        </p:pic>
        <p:sp>
          <p:nvSpPr>
            <p:cNvPr id="6" name="弧形 5"/>
            <p:cNvSpPr/>
            <p:nvPr/>
          </p:nvSpPr>
          <p:spPr>
            <a:xfrm rot="13230516">
              <a:off x="8980233" y="2238231"/>
              <a:ext cx="423080" cy="150125"/>
            </a:xfrm>
            <a:prstGeom prst="arc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文本框 6"/>
                <p:cNvSpPr txBox="1"/>
                <p:nvPr/>
              </p:nvSpPr>
              <p:spPr>
                <a:xfrm>
                  <a:off x="8858573" y="2304230"/>
                  <a:ext cx="19261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𝜗</m:t>
                        </m:r>
                      </m:oMath>
                    </m:oMathPara>
                  </a14:m>
                  <a:endParaRPr lang="zh-CN" altLang="en-US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7" name="文本框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58573" y="2304230"/>
                  <a:ext cx="192617" cy="276999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28125" r="-25000" b="-6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" name="直接连接符 8"/>
            <p:cNvCxnSpPr/>
            <p:nvPr/>
          </p:nvCxnSpPr>
          <p:spPr>
            <a:xfrm flipH="1">
              <a:off x="6065227" y="4367284"/>
              <a:ext cx="2628397" cy="805218"/>
            </a:xfrm>
            <a:prstGeom prst="line">
              <a:avLst/>
            </a:prstGeom>
            <a:ln>
              <a:solidFill>
                <a:srgbClr val="00B050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/>
          </p:nvCxnSpPr>
          <p:spPr>
            <a:xfrm>
              <a:off x="5036024" y="4544704"/>
              <a:ext cx="2457951" cy="518615"/>
            </a:xfrm>
            <a:prstGeom prst="line">
              <a:avLst/>
            </a:prstGeom>
            <a:ln>
              <a:solidFill>
                <a:srgbClr val="00B050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弧形 11"/>
            <p:cNvSpPr/>
            <p:nvPr/>
          </p:nvSpPr>
          <p:spPr>
            <a:xfrm rot="13230516">
              <a:off x="6314413" y="4902959"/>
              <a:ext cx="423080" cy="150125"/>
            </a:xfrm>
            <a:prstGeom prst="arc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文本框 12"/>
                <p:cNvSpPr txBox="1"/>
                <p:nvPr/>
              </p:nvSpPr>
              <p:spPr>
                <a:xfrm>
                  <a:off x="6094485" y="4839521"/>
                  <a:ext cx="19261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𝜗</m:t>
                        </m:r>
                      </m:oMath>
                    </m:oMathPara>
                  </a14:m>
                  <a:endParaRPr lang="zh-CN" altLang="en-US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13" name="文本框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94485" y="4839521"/>
                  <a:ext cx="192617" cy="276999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32258" r="-25806" b="-6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弧形 13"/>
            <p:cNvSpPr/>
            <p:nvPr/>
          </p:nvSpPr>
          <p:spPr>
            <a:xfrm rot="13230516">
              <a:off x="3657477" y="3542196"/>
              <a:ext cx="423080" cy="150125"/>
            </a:xfrm>
            <a:prstGeom prst="arc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文本框 14"/>
                <p:cNvSpPr txBox="1"/>
                <p:nvPr/>
              </p:nvSpPr>
              <p:spPr>
                <a:xfrm>
                  <a:off x="3563114" y="3679963"/>
                  <a:ext cx="19261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𝜗</m:t>
                        </m:r>
                      </m:oMath>
                    </m:oMathPara>
                  </a14:m>
                  <a:endParaRPr lang="zh-CN" altLang="en-US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15" name="文本框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63114" y="3679963"/>
                  <a:ext cx="192617" cy="276999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l="-32258" r="-25806" b="-6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75834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560"/>
            <a:ext cx="12192000" cy="6832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992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组合 35"/>
          <p:cNvGrpSpPr/>
          <p:nvPr/>
        </p:nvGrpSpPr>
        <p:grpSpPr>
          <a:xfrm>
            <a:off x="3731623" y="950579"/>
            <a:ext cx="6015857" cy="4865401"/>
            <a:chOff x="3053443" y="996299"/>
            <a:chExt cx="6015857" cy="4865401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22699" y="996299"/>
              <a:ext cx="5946601" cy="4865401"/>
            </a:xfrm>
            <a:prstGeom prst="rect">
              <a:avLst/>
            </a:prstGeom>
          </p:spPr>
        </p:pic>
        <p:cxnSp>
          <p:nvCxnSpPr>
            <p:cNvPr id="8" name="直接连接符 7"/>
            <p:cNvCxnSpPr/>
            <p:nvPr/>
          </p:nvCxnSpPr>
          <p:spPr>
            <a:xfrm>
              <a:off x="3670663" y="4428309"/>
              <a:ext cx="5042263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>
              <a:off x="3670663" y="3914503"/>
              <a:ext cx="5042263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/>
          </p:nvCxnSpPr>
          <p:spPr>
            <a:xfrm>
              <a:off x="3670663" y="3400698"/>
              <a:ext cx="5042263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/>
          </p:nvCxnSpPr>
          <p:spPr>
            <a:xfrm>
              <a:off x="3670663" y="2891246"/>
              <a:ext cx="5042263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/>
          </p:nvCxnSpPr>
          <p:spPr>
            <a:xfrm>
              <a:off x="3670663" y="2381795"/>
              <a:ext cx="5042263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/>
          </p:nvCxnSpPr>
          <p:spPr>
            <a:xfrm>
              <a:off x="3670663" y="1872343"/>
              <a:ext cx="5042263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椭圆 25"/>
            <p:cNvSpPr/>
            <p:nvPr/>
          </p:nvSpPr>
          <p:spPr>
            <a:xfrm>
              <a:off x="3436620" y="4785360"/>
              <a:ext cx="211183" cy="2514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3061063" y="1687677"/>
              <a:ext cx="7086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CH</a:t>
              </a:r>
              <a:r>
                <a:rPr lang="en-US" altLang="zh-CN" baseline="-25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endParaRPr lang="zh-CN" alt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3061063" y="2197129"/>
              <a:ext cx="7086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</a:t>
              </a:r>
              <a:endParaRPr lang="zh-CN" alt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3061063" y="2706581"/>
              <a:ext cx="7086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</a:t>
              </a:r>
              <a:r>
                <a:rPr lang="en-US" altLang="zh-CN" baseline="-25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</a:t>
              </a:r>
              <a:endParaRPr lang="zh-CN" alt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3061063" y="3216033"/>
              <a:ext cx="7086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</a:t>
              </a:r>
              <a:r>
                <a:rPr lang="en-US" altLang="zh-CN" baseline="-25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lang="zh-CN" alt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3061063" y="3725485"/>
              <a:ext cx="7086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</a:t>
              </a:r>
              <a:r>
                <a:rPr lang="en-US" altLang="zh-CN" baseline="-25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zh-CN" alt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3053443" y="4243643"/>
              <a:ext cx="7086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</a:t>
              </a:r>
              <a:r>
                <a:rPr lang="en-US" altLang="zh-CN" baseline="-25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</a:t>
              </a:r>
              <a:endParaRPr lang="zh-CN" alt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62611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40850" y="337379"/>
            <a:ext cx="7200000" cy="1906991"/>
          </a:xfrm>
          <a:prstGeom prst="rect">
            <a:avLst/>
          </a:prstGeom>
          <a:noFill/>
        </p:spPr>
      </p:pic>
      <p:grpSp>
        <p:nvGrpSpPr>
          <p:cNvPr id="62" name="组合 61"/>
          <p:cNvGrpSpPr/>
          <p:nvPr/>
        </p:nvGrpSpPr>
        <p:grpSpPr>
          <a:xfrm>
            <a:off x="1845817" y="3159210"/>
            <a:ext cx="8442115" cy="2104221"/>
            <a:chOff x="1845817" y="3159210"/>
            <a:chExt cx="8442115" cy="2104221"/>
          </a:xfrm>
        </p:grpSpPr>
        <p:grpSp>
          <p:nvGrpSpPr>
            <p:cNvPr id="43" name="组合 42"/>
            <p:cNvGrpSpPr/>
            <p:nvPr/>
          </p:nvGrpSpPr>
          <p:grpSpPr>
            <a:xfrm>
              <a:off x="5760007" y="3159210"/>
              <a:ext cx="4527925" cy="2104221"/>
              <a:chOff x="4340646" y="3172857"/>
              <a:chExt cx="4527925" cy="2104221"/>
            </a:xfrm>
          </p:grpSpPr>
          <p:sp>
            <p:nvSpPr>
              <p:cNvPr id="7" name="矩形 6"/>
              <p:cNvSpPr/>
              <p:nvPr/>
            </p:nvSpPr>
            <p:spPr>
              <a:xfrm>
                <a:off x="4340646" y="3172857"/>
                <a:ext cx="4200204" cy="319489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矩形 7"/>
              <p:cNvSpPr/>
              <p:nvPr/>
            </p:nvSpPr>
            <p:spPr>
              <a:xfrm>
                <a:off x="4340646" y="3404212"/>
                <a:ext cx="4200204" cy="242369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矩形 8"/>
              <p:cNvSpPr/>
              <p:nvPr/>
            </p:nvSpPr>
            <p:spPr>
              <a:xfrm>
                <a:off x="4340646" y="4957589"/>
                <a:ext cx="4200204" cy="319489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矩形 9"/>
              <p:cNvSpPr/>
              <p:nvPr/>
            </p:nvSpPr>
            <p:spPr>
              <a:xfrm>
                <a:off x="4340646" y="4822699"/>
                <a:ext cx="4200204" cy="242369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矩形 10"/>
              <p:cNvSpPr/>
              <p:nvPr/>
            </p:nvSpPr>
            <p:spPr>
              <a:xfrm>
                <a:off x="4340646" y="3610323"/>
                <a:ext cx="4200204" cy="198306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矩形 11"/>
              <p:cNvSpPr/>
              <p:nvPr/>
            </p:nvSpPr>
            <p:spPr>
              <a:xfrm>
                <a:off x="4340646" y="4649374"/>
                <a:ext cx="4200204" cy="198306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矩形 12"/>
              <p:cNvSpPr/>
              <p:nvPr/>
            </p:nvSpPr>
            <p:spPr>
              <a:xfrm>
                <a:off x="4340646" y="3731509"/>
                <a:ext cx="4200204" cy="100800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5" name="直接连接符 14"/>
              <p:cNvCxnSpPr>
                <a:stCxn id="13" idx="1"/>
                <a:endCxn id="13" idx="3"/>
              </p:cNvCxnSpPr>
              <p:nvPr/>
            </p:nvCxnSpPr>
            <p:spPr>
              <a:xfrm>
                <a:off x="4340646" y="4235509"/>
                <a:ext cx="4200204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直接箭头连接符 17"/>
              <p:cNvCxnSpPr/>
              <p:nvPr/>
            </p:nvCxnSpPr>
            <p:spPr>
              <a:xfrm rot="-2700000">
                <a:off x="4646116" y="4099011"/>
                <a:ext cx="0" cy="864000"/>
              </a:xfrm>
              <a:prstGeom prst="straightConnector1">
                <a:avLst/>
              </a:prstGeom>
              <a:ln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接箭头连接符 26"/>
              <p:cNvCxnSpPr/>
              <p:nvPr/>
            </p:nvCxnSpPr>
            <p:spPr>
              <a:xfrm rot="-8100000">
                <a:off x="5562098" y="3361543"/>
                <a:ext cx="0" cy="1728000"/>
              </a:xfrm>
              <a:prstGeom prst="straightConnector1">
                <a:avLst/>
              </a:prstGeom>
              <a:ln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接箭头连接符 27"/>
              <p:cNvCxnSpPr/>
              <p:nvPr/>
            </p:nvCxnSpPr>
            <p:spPr>
              <a:xfrm rot="18900000">
                <a:off x="6783550" y="3375411"/>
                <a:ext cx="0" cy="1728000"/>
              </a:xfrm>
              <a:prstGeom prst="straightConnector1">
                <a:avLst/>
              </a:prstGeom>
              <a:ln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接箭头连接符 28"/>
              <p:cNvCxnSpPr/>
              <p:nvPr/>
            </p:nvCxnSpPr>
            <p:spPr>
              <a:xfrm rot="13500000">
                <a:off x="8004571" y="3376803"/>
                <a:ext cx="0" cy="1728000"/>
              </a:xfrm>
              <a:prstGeom prst="straightConnector1">
                <a:avLst/>
              </a:prstGeom>
              <a:ln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6" name="组合 45"/>
            <p:cNvGrpSpPr/>
            <p:nvPr/>
          </p:nvGrpSpPr>
          <p:grpSpPr>
            <a:xfrm>
              <a:off x="1845817" y="3159210"/>
              <a:ext cx="3857626" cy="2104221"/>
              <a:chOff x="1340850" y="3172857"/>
              <a:chExt cx="3857626" cy="2104221"/>
            </a:xfrm>
          </p:grpSpPr>
          <p:sp>
            <p:nvSpPr>
              <p:cNvPr id="3" name="椭圆 2"/>
              <p:cNvSpPr/>
              <p:nvPr/>
            </p:nvSpPr>
            <p:spPr>
              <a:xfrm>
                <a:off x="1340850" y="3172857"/>
                <a:ext cx="2104221" cy="2104221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" name="椭圆 3"/>
              <p:cNvSpPr/>
              <p:nvPr/>
            </p:nvSpPr>
            <p:spPr>
              <a:xfrm>
                <a:off x="1563875" y="3404212"/>
                <a:ext cx="1660856" cy="1660856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" name="椭圆 4"/>
              <p:cNvSpPr/>
              <p:nvPr/>
            </p:nvSpPr>
            <p:spPr>
              <a:xfrm>
                <a:off x="1770247" y="3610323"/>
                <a:ext cx="1237357" cy="1237357"/>
              </a:xfrm>
              <a:prstGeom prst="ellipse">
                <a:avLst/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" name="椭圆 5"/>
              <p:cNvSpPr/>
              <p:nvPr/>
            </p:nvSpPr>
            <p:spPr>
              <a:xfrm>
                <a:off x="1888484" y="3731509"/>
                <a:ext cx="1008000" cy="1008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33" name="直接箭头连接符 32"/>
              <p:cNvCxnSpPr>
                <a:stCxn id="40" idx="1"/>
              </p:cNvCxnSpPr>
              <p:nvPr/>
            </p:nvCxnSpPr>
            <p:spPr>
              <a:xfrm flipH="1">
                <a:off x="2506073" y="3643546"/>
                <a:ext cx="1014654" cy="3337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接箭头连接符 33"/>
              <p:cNvCxnSpPr>
                <a:stCxn id="41" idx="1"/>
              </p:cNvCxnSpPr>
              <p:nvPr/>
            </p:nvCxnSpPr>
            <p:spPr>
              <a:xfrm flipH="1" flipV="1">
                <a:off x="3007605" y="4040301"/>
                <a:ext cx="513122" cy="1266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直接箭头连接符 36"/>
              <p:cNvCxnSpPr>
                <a:stCxn id="42" idx="1"/>
              </p:cNvCxnSpPr>
              <p:nvPr/>
            </p:nvCxnSpPr>
            <p:spPr>
              <a:xfrm flipH="1">
                <a:off x="3234125" y="4464708"/>
                <a:ext cx="286602" cy="2640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文本框 39"/>
              <p:cNvSpPr txBox="1"/>
              <p:nvPr/>
            </p:nvSpPr>
            <p:spPr>
              <a:xfrm>
                <a:off x="3520727" y="3458880"/>
                <a:ext cx="16777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Dielectric Layer</a:t>
                </a: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1" name="文本框 40"/>
              <p:cNvSpPr txBox="1"/>
              <p:nvPr/>
            </p:nvSpPr>
            <p:spPr>
              <a:xfrm>
                <a:off x="3520727" y="3868295"/>
                <a:ext cx="158817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Metallic Layer</a:t>
                </a: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2" name="文本框 41"/>
              <p:cNvSpPr txBox="1"/>
              <p:nvPr/>
            </p:nvSpPr>
            <p:spPr>
              <a:xfrm>
                <a:off x="3520727" y="4280042"/>
                <a:ext cx="122861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Glass Tube</a:t>
                </a: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5" name="文本框 44"/>
              <p:cNvSpPr txBox="1"/>
              <p:nvPr/>
            </p:nvSpPr>
            <p:spPr>
              <a:xfrm>
                <a:off x="2120227" y="4040301"/>
                <a:ext cx="85980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Air</a:t>
                </a: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41696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" name="组合 85"/>
          <p:cNvGrpSpPr/>
          <p:nvPr/>
        </p:nvGrpSpPr>
        <p:grpSpPr>
          <a:xfrm>
            <a:off x="1972808" y="1798716"/>
            <a:ext cx="7352501" cy="2589419"/>
            <a:chOff x="1972808" y="1798716"/>
            <a:chExt cx="7352501" cy="2589419"/>
          </a:xfrm>
        </p:grpSpPr>
        <p:grpSp>
          <p:nvGrpSpPr>
            <p:cNvPr id="46" name="组合 45"/>
            <p:cNvGrpSpPr/>
            <p:nvPr/>
          </p:nvGrpSpPr>
          <p:grpSpPr>
            <a:xfrm>
              <a:off x="1972808" y="1798716"/>
              <a:ext cx="4002082" cy="2589419"/>
              <a:chOff x="3592287" y="1886851"/>
              <a:chExt cx="4002082" cy="2589419"/>
            </a:xfrm>
          </p:grpSpPr>
          <p:cxnSp>
            <p:nvCxnSpPr>
              <p:cNvPr id="3" name="直接连接符 2"/>
              <p:cNvCxnSpPr/>
              <p:nvPr/>
            </p:nvCxnSpPr>
            <p:spPr>
              <a:xfrm flipV="1">
                <a:off x="3945030" y="3800821"/>
                <a:ext cx="3392204" cy="1101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" name="直接箭头连接符 3"/>
              <p:cNvCxnSpPr/>
              <p:nvPr/>
            </p:nvCxnSpPr>
            <p:spPr>
              <a:xfrm rot="13500000">
                <a:off x="4555970" y="2336894"/>
                <a:ext cx="0" cy="1728000"/>
              </a:xfrm>
              <a:prstGeom prst="straightConnector1">
                <a:avLst/>
              </a:prstGeom>
              <a:ln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" name="直接箭头连接符 4"/>
              <p:cNvCxnSpPr/>
              <p:nvPr/>
            </p:nvCxnSpPr>
            <p:spPr>
              <a:xfrm rot="18900000">
                <a:off x="6531166" y="2336895"/>
                <a:ext cx="0" cy="1728000"/>
              </a:xfrm>
              <a:prstGeom prst="straightConnector1">
                <a:avLst/>
              </a:prstGeom>
              <a:ln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直接连接符 6"/>
              <p:cNvCxnSpPr/>
              <p:nvPr/>
            </p:nvCxnSpPr>
            <p:spPr>
              <a:xfrm>
                <a:off x="5144877" y="2589953"/>
                <a:ext cx="760659" cy="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直接连接符 8"/>
              <p:cNvCxnSpPr/>
              <p:nvPr/>
            </p:nvCxnSpPr>
            <p:spPr>
              <a:xfrm>
                <a:off x="5144877" y="2589953"/>
                <a:ext cx="0" cy="1221882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直接连接符 9"/>
              <p:cNvCxnSpPr/>
              <p:nvPr/>
            </p:nvCxnSpPr>
            <p:spPr>
              <a:xfrm>
                <a:off x="5905536" y="2589953"/>
                <a:ext cx="0" cy="1221882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直接连接符 11"/>
              <p:cNvCxnSpPr/>
              <p:nvPr/>
            </p:nvCxnSpPr>
            <p:spPr>
              <a:xfrm flipV="1">
                <a:off x="3945030" y="2115239"/>
                <a:ext cx="0" cy="169659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弧形 13"/>
              <p:cNvSpPr/>
              <p:nvPr/>
            </p:nvSpPr>
            <p:spPr>
              <a:xfrm>
                <a:off x="3844886" y="3492348"/>
                <a:ext cx="296960" cy="517792"/>
              </a:xfrm>
              <a:prstGeom prst="arc">
                <a:avLst>
                  <a:gd name="adj1" fmla="val 19204915"/>
                  <a:gd name="adj2" fmla="val 926708"/>
                </a:avLst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文本框 14"/>
                  <p:cNvSpPr txBox="1"/>
                  <p:nvPr/>
                </p:nvSpPr>
                <p:spPr>
                  <a:xfrm>
                    <a:off x="4120803" y="3492348"/>
                    <a:ext cx="436508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z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15" name="文本框 1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20803" y="3492348"/>
                    <a:ext cx="436508" cy="369332"/>
                  </a:xfrm>
                  <a:prstGeom prst="rect">
                    <a:avLst/>
                  </a:prstGeom>
                  <a:blipFill rotWithShape="0"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8" name="直接连接符 17"/>
              <p:cNvCxnSpPr/>
              <p:nvPr/>
            </p:nvCxnSpPr>
            <p:spPr>
              <a:xfrm>
                <a:off x="3945030" y="2589953"/>
                <a:ext cx="3392204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文本框 18"/>
                  <p:cNvSpPr txBox="1"/>
                  <p:nvPr/>
                </p:nvSpPr>
                <p:spPr>
                  <a:xfrm>
                    <a:off x="3592287" y="3566578"/>
                    <a:ext cx="436508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19" name="文本框 1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592287" y="3566578"/>
                    <a:ext cx="436508" cy="369332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文本框 19"/>
                  <p:cNvSpPr txBox="1"/>
                  <p:nvPr/>
                </p:nvSpPr>
                <p:spPr>
                  <a:xfrm>
                    <a:off x="7157861" y="3726321"/>
                    <a:ext cx="436508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z</m:t>
                          </m:r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20" name="文本框 1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157861" y="3726321"/>
                    <a:ext cx="436508" cy="369332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7" name="直接连接符 26"/>
              <p:cNvCxnSpPr/>
              <p:nvPr/>
            </p:nvCxnSpPr>
            <p:spPr>
              <a:xfrm>
                <a:off x="3945029" y="3800821"/>
                <a:ext cx="0" cy="50677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接连接符 27"/>
              <p:cNvCxnSpPr/>
              <p:nvPr/>
            </p:nvCxnSpPr>
            <p:spPr>
              <a:xfrm>
                <a:off x="5144877" y="3800821"/>
                <a:ext cx="0" cy="2533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接连接符 28"/>
              <p:cNvCxnSpPr/>
              <p:nvPr/>
            </p:nvCxnSpPr>
            <p:spPr>
              <a:xfrm>
                <a:off x="5905536" y="3800821"/>
                <a:ext cx="0" cy="2533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接连接符 29"/>
              <p:cNvCxnSpPr/>
              <p:nvPr/>
            </p:nvCxnSpPr>
            <p:spPr>
              <a:xfrm>
                <a:off x="7119228" y="3800821"/>
                <a:ext cx="0" cy="50677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" name="文本框 30"/>
                  <p:cNvSpPr txBox="1"/>
                  <p:nvPr/>
                </p:nvSpPr>
                <p:spPr>
                  <a:xfrm>
                    <a:off x="4028573" y="3762527"/>
                    <a:ext cx="1054793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func>
                            <m:func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cot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e>
                          </m:func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31" name="文本框 3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28573" y="3762527"/>
                    <a:ext cx="1054793" cy="369332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文本框 31"/>
                  <p:cNvSpPr txBox="1"/>
                  <p:nvPr/>
                </p:nvSpPr>
                <p:spPr>
                  <a:xfrm>
                    <a:off x="6003769" y="3762527"/>
                    <a:ext cx="1054793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func>
                            <m:func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cot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e>
                          </m:func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32" name="文本框 3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003769" y="3762527"/>
                    <a:ext cx="1054793" cy="369332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文本框 32"/>
                  <p:cNvSpPr txBox="1"/>
                  <p:nvPr/>
                </p:nvSpPr>
                <p:spPr>
                  <a:xfrm>
                    <a:off x="5276954" y="3762527"/>
                    <a:ext cx="449505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33" name="文本框 3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76954" y="3762527"/>
                    <a:ext cx="449505" cy="369332"/>
                  </a:xfrm>
                  <a:prstGeom prst="rect">
                    <a:avLst/>
                  </a:prstGeom>
                  <a:blipFill rotWithShape="0"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8" name="直接箭头连接符 37"/>
              <p:cNvCxnSpPr>
                <a:stCxn id="39" idx="1"/>
              </p:cNvCxnSpPr>
              <p:nvPr/>
            </p:nvCxnSpPr>
            <p:spPr>
              <a:xfrm flipH="1">
                <a:off x="3952374" y="4291604"/>
                <a:ext cx="132458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9" name="文本框 38"/>
                  <p:cNvSpPr txBox="1"/>
                  <p:nvPr/>
                </p:nvSpPr>
                <p:spPr>
                  <a:xfrm>
                    <a:off x="5276954" y="4106938"/>
                    <a:ext cx="449505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ff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39" name="文本框 3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76954" y="4106938"/>
                    <a:ext cx="449505" cy="369332"/>
                  </a:xfrm>
                  <a:prstGeom prst="rect">
                    <a:avLst/>
                  </a:prstGeom>
                  <a:blipFill rotWithShape="0">
                    <a:blip r:embed="rId8"/>
                    <a:stretch>
                      <a:fillRect r="-8108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41" name="直接箭头连接符 40"/>
              <p:cNvCxnSpPr/>
              <p:nvPr/>
            </p:nvCxnSpPr>
            <p:spPr>
              <a:xfrm flipV="1">
                <a:off x="5818806" y="4282947"/>
                <a:ext cx="1298874" cy="603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3" name="文本框 42"/>
                  <p:cNvSpPr txBox="1"/>
                  <p:nvPr/>
                </p:nvSpPr>
                <p:spPr>
                  <a:xfrm>
                    <a:off x="3592287" y="2405287"/>
                    <a:ext cx="436508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43" name="文本框 4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592287" y="2405287"/>
                    <a:ext cx="436508" cy="369332"/>
                  </a:xfrm>
                  <a:prstGeom prst="rect">
                    <a:avLst/>
                  </a:prstGeom>
                  <a:blipFill rotWithShape="0"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4" name="文本框 43"/>
                  <p:cNvSpPr txBox="1"/>
                  <p:nvPr/>
                </p:nvSpPr>
                <p:spPr>
                  <a:xfrm>
                    <a:off x="3592287" y="1886851"/>
                    <a:ext cx="436508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r</m:t>
                          </m:r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44" name="文本框 4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592287" y="1886851"/>
                    <a:ext cx="436508" cy="369332"/>
                  </a:xfrm>
                  <a:prstGeom prst="rect">
                    <a:avLst/>
                  </a:prstGeom>
                  <a:blipFill rotWithShape="0"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83" name="组合 82"/>
            <p:cNvGrpSpPr/>
            <p:nvPr/>
          </p:nvGrpSpPr>
          <p:grpSpPr>
            <a:xfrm>
              <a:off x="6236826" y="2168048"/>
              <a:ext cx="3012045" cy="2074807"/>
              <a:chOff x="6392410" y="2018531"/>
              <a:chExt cx="3012045" cy="2074807"/>
            </a:xfrm>
          </p:grpSpPr>
          <p:sp>
            <p:nvSpPr>
              <p:cNvPr id="47" name="椭圆 46"/>
              <p:cNvSpPr/>
              <p:nvPr/>
            </p:nvSpPr>
            <p:spPr>
              <a:xfrm>
                <a:off x="7776099" y="2365338"/>
                <a:ext cx="1053999" cy="1728000"/>
              </a:xfrm>
              <a:prstGeom prst="ellipse">
                <a:avLst/>
              </a:prstGeom>
              <a:pattFill prst="wdUpDiag">
                <a:fgClr>
                  <a:schemeClr val="tx1"/>
                </a:fgClr>
                <a:bgClr>
                  <a:schemeClr val="bg1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" name="椭圆 47"/>
              <p:cNvSpPr>
                <a:spLocks noChangeAspect="1"/>
              </p:cNvSpPr>
              <p:nvPr/>
            </p:nvSpPr>
            <p:spPr>
              <a:xfrm>
                <a:off x="7863931" y="2509338"/>
                <a:ext cx="878333" cy="1440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50" name="直接连接符 49"/>
              <p:cNvCxnSpPr>
                <a:endCxn id="48" idx="6"/>
              </p:cNvCxnSpPr>
              <p:nvPr/>
            </p:nvCxnSpPr>
            <p:spPr>
              <a:xfrm>
                <a:off x="6392410" y="3229338"/>
                <a:ext cx="2349854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2" name="直接连接符 51"/>
              <p:cNvCxnSpPr>
                <a:stCxn id="47" idx="0"/>
                <a:endCxn id="47" idx="4"/>
              </p:cNvCxnSpPr>
              <p:nvPr/>
            </p:nvCxnSpPr>
            <p:spPr>
              <a:xfrm>
                <a:off x="8303099" y="2365338"/>
                <a:ext cx="0" cy="172800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7" name="直接连接符 56"/>
              <p:cNvCxnSpPr>
                <a:endCxn id="47" idx="0"/>
              </p:cNvCxnSpPr>
              <p:nvPr/>
            </p:nvCxnSpPr>
            <p:spPr>
              <a:xfrm flipV="1">
                <a:off x="6591866" y="2365338"/>
                <a:ext cx="1711233" cy="86400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9" name="直接连接符 58"/>
              <p:cNvCxnSpPr>
                <a:endCxn id="48" idx="0"/>
              </p:cNvCxnSpPr>
              <p:nvPr/>
            </p:nvCxnSpPr>
            <p:spPr>
              <a:xfrm flipV="1">
                <a:off x="6539528" y="2509338"/>
                <a:ext cx="1763570" cy="72000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直接连接符 65"/>
              <p:cNvCxnSpPr>
                <a:endCxn id="47" idx="4"/>
              </p:cNvCxnSpPr>
              <p:nvPr/>
            </p:nvCxnSpPr>
            <p:spPr>
              <a:xfrm>
                <a:off x="6562407" y="3229338"/>
                <a:ext cx="1740692" cy="86400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70" name="弧形 69"/>
              <p:cNvSpPr/>
              <p:nvPr/>
            </p:nvSpPr>
            <p:spPr>
              <a:xfrm>
                <a:off x="6960806" y="3002505"/>
                <a:ext cx="131751" cy="464024"/>
              </a:xfrm>
              <a:prstGeom prst="arc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1" name="文本框 70"/>
                  <p:cNvSpPr txBox="1"/>
                  <p:nvPr/>
                </p:nvSpPr>
                <p:spPr>
                  <a:xfrm>
                    <a:off x="7036339" y="2897820"/>
                    <a:ext cx="436508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z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71" name="文本框 7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36339" y="2897820"/>
                    <a:ext cx="436508" cy="369332"/>
                  </a:xfrm>
                  <a:prstGeom prst="rect">
                    <a:avLst/>
                  </a:prstGeom>
                  <a:blipFill rotWithShape="0"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73" name="曲线连接符 72"/>
              <p:cNvCxnSpPr/>
              <p:nvPr/>
            </p:nvCxnSpPr>
            <p:spPr>
              <a:xfrm rot="16200000" flipH="1">
                <a:off x="7229167" y="2665752"/>
                <a:ext cx="223518" cy="183654"/>
              </a:xfrm>
              <a:prstGeom prst="curvedConnector3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5" name="文本框 74"/>
                  <p:cNvSpPr txBox="1"/>
                  <p:nvPr/>
                </p:nvSpPr>
                <p:spPr>
                  <a:xfrm>
                    <a:off x="7010655" y="2365615"/>
                    <a:ext cx="436508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zh-CN" alt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75" name="文本框 7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10655" y="2365615"/>
                    <a:ext cx="436508" cy="369332"/>
                  </a:xfrm>
                  <a:prstGeom prst="rect">
                    <a:avLst/>
                  </a:prstGeom>
                  <a:blipFill rotWithShape="0"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6" name="文本框 75"/>
                  <p:cNvSpPr txBox="1"/>
                  <p:nvPr/>
                </p:nvSpPr>
                <p:spPr>
                  <a:xfrm>
                    <a:off x="7474459" y="2018531"/>
                    <a:ext cx="1870015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𝑑𝑆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=2</m:t>
                          </m:r>
                          <m:r>
                            <a:rPr lang="zh-CN" alt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func>
                            <m:func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zh-CN" alt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zh-CN" alt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76" name="文本框 7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74459" y="2018531"/>
                    <a:ext cx="1870015" cy="369332"/>
                  </a:xfrm>
                  <a:prstGeom prst="rect">
                    <a:avLst/>
                  </a:prstGeom>
                  <a:blipFill rotWithShape="0"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79" name="曲线连接符 78"/>
              <p:cNvCxnSpPr/>
              <p:nvPr/>
            </p:nvCxnSpPr>
            <p:spPr>
              <a:xfrm rot="10800000" flipV="1">
                <a:off x="8413868" y="2305603"/>
                <a:ext cx="273805" cy="176438"/>
              </a:xfrm>
              <a:prstGeom prst="curvedConnector3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2" name="文本框 81"/>
                  <p:cNvSpPr txBox="1"/>
                  <p:nvPr/>
                </p:nvSpPr>
                <p:spPr>
                  <a:xfrm>
                    <a:off x="8720698" y="2482041"/>
                    <a:ext cx="683757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82" name="文本框 8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720698" y="2482041"/>
                    <a:ext cx="683757" cy="369332"/>
                  </a:xfrm>
                  <a:prstGeom prst="rect">
                    <a:avLst/>
                  </a:prstGeom>
                  <a:blipFill rotWithShape="0">
                    <a:blip r:embed="rId14"/>
                    <a:stretch>
                      <a:fillRect r="-9821" b="-13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文本框 83"/>
                <p:cNvSpPr txBox="1"/>
                <p:nvPr/>
              </p:nvSpPr>
              <p:spPr>
                <a:xfrm>
                  <a:off x="5782429" y="4004403"/>
                  <a:ext cx="43650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84" name="文本框 8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82429" y="4004403"/>
                  <a:ext cx="436508" cy="369332"/>
                </a:xfrm>
                <a:prstGeom prst="rect">
                  <a:avLst/>
                </a:prstGeom>
                <a:blipFill rotWithShape="0">
                  <a:blip r:embed="rId15"/>
                  <a:stretch>
                    <a:fillRect l="-4225" r="-21127" b="-13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文本框 84"/>
                <p:cNvSpPr txBox="1"/>
                <p:nvPr/>
              </p:nvSpPr>
              <p:spPr>
                <a:xfrm>
                  <a:off x="8888801" y="4018803"/>
                  <a:ext cx="43650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85" name="文本框 8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88801" y="4018803"/>
                  <a:ext cx="436508" cy="369332"/>
                </a:xfrm>
                <a:prstGeom prst="rect">
                  <a:avLst/>
                </a:prstGeom>
                <a:blipFill rotWithShape="0">
                  <a:blip r:embed="rId16"/>
                  <a:stretch>
                    <a:fillRect l="-4167" r="-19444" b="-1311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086518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组合 54"/>
          <p:cNvGrpSpPr>
            <a:grpSpLocks noChangeAspect="1"/>
          </p:cNvGrpSpPr>
          <p:nvPr/>
        </p:nvGrpSpPr>
        <p:grpSpPr>
          <a:xfrm>
            <a:off x="-444489" y="969965"/>
            <a:ext cx="5982164" cy="6221130"/>
            <a:chOff x="490941" y="1603716"/>
            <a:chExt cx="8094052" cy="8417380"/>
          </a:xfrm>
        </p:grpSpPr>
        <p:sp>
          <p:nvSpPr>
            <p:cNvPr id="2" name="弧形 1"/>
            <p:cNvSpPr>
              <a:spLocks noChangeAspect="1"/>
            </p:cNvSpPr>
            <p:nvPr/>
          </p:nvSpPr>
          <p:spPr>
            <a:xfrm rot="19911955">
              <a:off x="1242876" y="2414825"/>
              <a:ext cx="6840000" cy="6840000"/>
            </a:xfrm>
            <a:prstGeom prst="arc">
              <a:avLst>
                <a:gd name="adj1" fmla="val 17694545"/>
                <a:gd name="adj2" fmla="val 0"/>
              </a:avLst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弧形 2"/>
            <p:cNvSpPr>
              <a:spLocks noChangeAspect="1"/>
            </p:cNvSpPr>
            <p:nvPr/>
          </p:nvSpPr>
          <p:spPr>
            <a:xfrm rot="19773607">
              <a:off x="490941" y="3433096"/>
              <a:ext cx="6588000" cy="6588000"/>
            </a:xfrm>
            <a:prstGeom prst="arc">
              <a:avLst>
                <a:gd name="adj1" fmla="val 18710735"/>
                <a:gd name="adj2" fmla="val 0"/>
              </a:avLst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4" name="组合 53"/>
            <p:cNvGrpSpPr/>
            <p:nvPr/>
          </p:nvGrpSpPr>
          <p:grpSpPr>
            <a:xfrm>
              <a:off x="2833262" y="1603716"/>
              <a:ext cx="5751731" cy="4053704"/>
              <a:chOff x="2833262" y="1603716"/>
              <a:chExt cx="5751731" cy="4053704"/>
            </a:xfrm>
          </p:grpSpPr>
          <p:sp>
            <p:nvSpPr>
              <p:cNvPr id="22" name="椭圆 21"/>
              <p:cNvSpPr/>
              <p:nvPr/>
            </p:nvSpPr>
            <p:spPr>
              <a:xfrm rot="1549688">
                <a:off x="5445623" y="2649756"/>
                <a:ext cx="612000" cy="1296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4" name="椭圆 3"/>
              <p:cNvSpPr/>
              <p:nvPr/>
            </p:nvSpPr>
            <p:spPr>
              <a:xfrm>
                <a:off x="6400796" y="3875966"/>
                <a:ext cx="1351129" cy="135112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" name="椭圆 4"/>
              <p:cNvSpPr/>
              <p:nvPr/>
            </p:nvSpPr>
            <p:spPr>
              <a:xfrm>
                <a:off x="4176211" y="2429304"/>
                <a:ext cx="595847" cy="105087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39" name="组合 38"/>
              <p:cNvGrpSpPr>
                <a:grpSpLocks noChangeAspect="1"/>
              </p:cNvGrpSpPr>
              <p:nvPr/>
            </p:nvGrpSpPr>
            <p:grpSpPr>
              <a:xfrm>
                <a:off x="2921395" y="1701694"/>
                <a:ext cx="5267258" cy="3771060"/>
                <a:chOff x="2921395" y="1701694"/>
                <a:chExt cx="5267258" cy="3771060"/>
              </a:xfrm>
            </p:grpSpPr>
            <p:cxnSp>
              <p:nvCxnSpPr>
                <p:cNvPr id="10" name="直接箭头连接符 9"/>
                <p:cNvCxnSpPr/>
                <p:nvPr/>
              </p:nvCxnSpPr>
              <p:spPr>
                <a:xfrm>
                  <a:off x="3275459" y="5472754"/>
                  <a:ext cx="4913194" cy="0"/>
                </a:xfrm>
                <a:prstGeom prst="straightConnector1">
                  <a:avLst/>
                </a:prstGeom>
                <a:ln w="952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1" name="直接箭头连接符 10"/>
                <p:cNvCxnSpPr/>
                <p:nvPr/>
              </p:nvCxnSpPr>
              <p:spPr>
                <a:xfrm flipV="1">
                  <a:off x="3264086" y="1701694"/>
                  <a:ext cx="0" cy="3771060"/>
                </a:xfrm>
                <a:prstGeom prst="straightConnector1">
                  <a:avLst/>
                </a:prstGeom>
                <a:ln w="952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直接箭头连接符 12"/>
                <p:cNvCxnSpPr/>
                <p:nvPr/>
              </p:nvCxnSpPr>
              <p:spPr>
                <a:xfrm rot="-2700000">
                  <a:off x="2921395" y="4645444"/>
                  <a:ext cx="2340000" cy="0"/>
                </a:xfrm>
                <a:prstGeom prst="straightConnector1">
                  <a:avLst/>
                </a:prstGeom>
                <a:ln w="952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6" name="直接箭头连接符 15"/>
              <p:cNvCxnSpPr>
                <a:endCxn id="6" idx="2"/>
              </p:cNvCxnSpPr>
              <p:nvPr/>
            </p:nvCxnSpPr>
            <p:spPr>
              <a:xfrm flipV="1">
                <a:off x="3275459" y="4577048"/>
                <a:ext cx="3825003" cy="882058"/>
              </a:xfrm>
              <a:prstGeom prst="straightConnector1">
                <a:avLst/>
              </a:prstGeom>
              <a:ln>
                <a:prstDash val="dashDot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" name="直接箭头连接符 17"/>
              <p:cNvCxnSpPr>
                <a:stCxn id="6" idx="2"/>
                <a:endCxn id="4" idx="7"/>
              </p:cNvCxnSpPr>
              <p:nvPr/>
            </p:nvCxnSpPr>
            <p:spPr>
              <a:xfrm flipV="1">
                <a:off x="7100462" y="4073834"/>
                <a:ext cx="453595" cy="503214"/>
              </a:xfrm>
              <a:prstGeom prst="straightConnector1">
                <a:avLst/>
              </a:prstGeom>
              <a:ln>
                <a:prstDash val="dashDot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" name="直接箭头连接符 20"/>
              <p:cNvCxnSpPr/>
              <p:nvPr/>
            </p:nvCxnSpPr>
            <p:spPr>
              <a:xfrm flipV="1">
                <a:off x="3275459" y="3289109"/>
                <a:ext cx="2473874" cy="2183646"/>
              </a:xfrm>
              <a:prstGeom prst="straightConnector1">
                <a:avLst/>
              </a:prstGeom>
              <a:ln>
                <a:prstDash val="dashDot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" name="文本框 25"/>
                  <p:cNvSpPr txBox="1"/>
                  <p:nvPr/>
                </p:nvSpPr>
                <p:spPr>
                  <a:xfrm>
                    <a:off x="2833262" y="5288088"/>
                    <a:ext cx="436508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26" name="文本框 2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833262" y="5288088"/>
                    <a:ext cx="436508" cy="369332"/>
                  </a:xfrm>
                  <a:prstGeom prst="rect">
                    <a:avLst/>
                  </a:prstGeom>
                  <a:blipFill rotWithShape="0">
                    <a:blip r:embed="rId2"/>
                    <a:stretch>
                      <a:fillRect b="-24444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文本框 26"/>
                  <p:cNvSpPr txBox="1"/>
                  <p:nvPr/>
                </p:nvSpPr>
                <p:spPr>
                  <a:xfrm>
                    <a:off x="8148485" y="5288088"/>
                    <a:ext cx="436508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z</m:t>
                          </m:r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27" name="文本框 2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148485" y="5288088"/>
                    <a:ext cx="436508" cy="369332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 b="-15556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文本框 27"/>
                  <p:cNvSpPr txBox="1"/>
                  <p:nvPr/>
                </p:nvSpPr>
                <p:spPr>
                  <a:xfrm>
                    <a:off x="4459818" y="3690856"/>
                    <a:ext cx="436508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28" name="文本框 2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59818" y="3690856"/>
                    <a:ext cx="436508" cy="369332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 b="-17778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文本框 28"/>
                  <p:cNvSpPr txBox="1"/>
                  <p:nvPr/>
                </p:nvSpPr>
                <p:spPr>
                  <a:xfrm>
                    <a:off x="2838951" y="1603716"/>
                    <a:ext cx="436508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y</m:t>
                          </m:r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29" name="文本框 2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838951" y="1603716"/>
                    <a:ext cx="436508" cy="369332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 b="-44444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0" name="弧形 29"/>
              <p:cNvSpPr/>
              <p:nvPr/>
            </p:nvSpPr>
            <p:spPr>
              <a:xfrm>
                <a:off x="3784941" y="4885899"/>
                <a:ext cx="108000" cy="132178"/>
              </a:xfrm>
              <a:prstGeom prst="arc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" name="文本框 30"/>
                  <p:cNvSpPr txBox="1"/>
                  <p:nvPr/>
                </p:nvSpPr>
                <p:spPr>
                  <a:xfrm>
                    <a:off x="3793119" y="4673520"/>
                    <a:ext cx="436508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l-GR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oMath>
                      </m:oMathPara>
                    </a14:m>
                    <a:endParaRPr lang="zh-CN" altLang="en-US" i="1" dirty="0"/>
                  </a:p>
                </p:txBody>
              </p:sp>
            </mc:Choice>
            <mc:Fallback xmlns="">
              <p:sp>
                <p:nvSpPr>
                  <p:cNvPr id="31" name="文本框 3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793119" y="4673520"/>
                    <a:ext cx="436508" cy="369332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 b="-24444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7" name="直接箭头连接符 36"/>
              <p:cNvCxnSpPr/>
              <p:nvPr/>
            </p:nvCxnSpPr>
            <p:spPr>
              <a:xfrm flipV="1">
                <a:off x="5665130" y="2823944"/>
                <a:ext cx="625190" cy="219506"/>
              </a:xfrm>
              <a:prstGeom prst="straightConnector1">
                <a:avLst/>
              </a:prstGeom>
              <a:ln w="127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4" name="组合 43"/>
              <p:cNvGrpSpPr>
                <a:grpSpLocks noChangeAspect="1"/>
              </p:cNvGrpSpPr>
              <p:nvPr/>
            </p:nvGrpSpPr>
            <p:grpSpPr>
              <a:xfrm>
                <a:off x="5590380" y="2681288"/>
                <a:ext cx="467520" cy="374667"/>
                <a:chOff x="2921395" y="3364338"/>
                <a:chExt cx="2630928" cy="2108416"/>
              </a:xfrm>
            </p:grpSpPr>
            <p:cxnSp>
              <p:nvCxnSpPr>
                <p:cNvPr id="45" name="直接箭头连接符 44"/>
                <p:cNvCxnSpPr/>
                <p:nvPr/>
              </p:nvCxnSpPr>
              <p:spPr>
                <a:xfrm>
                  <a:off x="3275461" y="5472754"/>
                  <a:ext cx="2276862" cy="0"/>
                </a:xfrm>
                <a:prstGeom prst="straightConnector1">
                  <a:avLst/>
                </a:prstGeom>
                <a:ln w="952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直接箭头连接符 45"/>
                <p:cNvCxnSpPr/>
                <p:nvPr/>
              </p:nvCxnSpPr>
              <p:spPr>
                <a:xfrm flipV="1">
                  <a:off x="3264088" y="3364338"/>
                  <a:ext cx="77957" cy="2108416"/>
                </a:xfrm>
                <a:prstGeom prst="straightConnector1">
                  <a:avLst/>
                </a:prstGeom>
                <a:ln w="952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直接箭头连接符 46"/>
                <p:cNvCxnSpPr/>
                <p:nvPr/>
              </p:nvCxnSpPr>
              <p:spPr>
                <a:xfrm rot="-2700000">
                  <a:off x="2921395" y="4645444"/>
                  <a:ext cx="2340000" cy="0"/>
                </a:xfrm>
                <a:prstGeom prst="straightConnector1">
                  <a:avLst/>
                </a:prstGeom>
                <a:ln w="952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2" name="文本框 51"/>
                  <p:cNvSpPr txBox="1"/>
                  <p:nvPr/>
                </p:nvSpPr>
                <p:spPr>
                  <a:xfrm>
                    <a:off x="6081062" y="2411419"/>
                    <a:ext cx="2258403" cy="38151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zh-CN" altLang="en-US" i="1" smtClean="0">
                            <a:latin typeface="Cambria Math" panose="02040503050406030204" pitchFamily="18" charset="0"/>
                          </a:rPr>
                          <m:t>光线</m:t>
                        </m:r>
                      </m:oMath>
                    </a14:m>
                    <a:r>
                      <a:rPr lang="zh-CN" altLang="en-US" dirty="0" smtClean="0"/>
                      <a:t>（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 dirty="0" smtClean="0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b="0" i="1" dirty="0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b="0" i="1" dirty="0" smtClean="0">
                                <a:latin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a14:m>
                    <a:r>
                      <a:rPr lang="zh-CN" altLang="en-US" dirty="0" smtClean="0"/>
                      <a:t>）</a:t>
                    </a:r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52" name="文本框 5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081062" y="2411419"/>
                    <a:ext cx="2258403" cy="381515"/>
                  </a:xfrm>
                  <a:prstGeom prst="rect">
                    <a:avLst/>
                  </a:prstGeom>
                  <a:blipFill rotWithShape="0">
                    <a:blip r:embed="rId7"/>
                    <a:stretch>
                      <a:fillRect l="-3285" b="-154348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6" name="弧形 5"/>
            <p:cNvSpPr>
              <a:spLocks noChangeAspect="1"/>
            </p:cNvSpPr>
            <p:nvPr/>
          </p:nvSpPr>
          <p:spPr>
            <a:xfrm rot="19911955">
              <a:off x="744030" y="2910265"/>
              <a:ext cx="6840000" cy="6840000"/>
            </a:xfrm>
            <a:prstGeom prst="arc">
              <a:avLst>
                <a:gd name="adj1" fmla="val 17694545"/>
                <a:gd name="adj2" fmla="val 21437669"/>
              </a:avLst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4" name="组合 93"/>
          <p:cNvGrpSpPr/>
          <p:nvPr/>
        </p:nvGrpSpPr>
        <p:grpSpPr>
          <a:xfrm>
            <a:off x="5467928" y="1657108"/>
            <a:ext cx="3852000" cy="1742800"/>
            <a:chOff x="7011841" y="1523697"/>
            <a:chExt cx="3989944" cy="1908993"/>
          </a:xfrm>
        </p:grpSpPr>
        <p:cxnSp>
          <p:nvCxnSpPr>
            <p:cNvPr id="57" name="直接连接符 56"/>
            <p:cNvCxnSpPr/>
            <p:nvPr/>
          </p:nvCxnSpPr>
          <p:spPr>
            <a:xfrm>
              <a:off x="7226300" y="1974359"/>
              <a:ext cx="341630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直接连接符 57"/>
            <p:cNvCxnSpPr/>
            <p:nvPr/>
          </p:nvCxnSpPr>
          <p:spPr>
            <a:xfrm>
              <a:off x="7226300" y="2396469"/>
              <a:ext cx="341630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文本框 58"/>
                <p:cNvSpPr txBox="1"/>
                <p:nvPr/>
              </p:nvSpPr>
              <p:spPr>
                <a:xfrm>
                  <a:off x="7029427" y="2015727"/>
                  <a:ext cx="106376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i="1" smtClean="0">
                            <a:latin typeface="Cambria Math" panose="02040503050406030204" pitchFamily="18" charset="0"/>
                          </a:rPr>
                          <m:t>膜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59" name="文本框 5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29427" y="2015727"/>
                  <a:ext cx="1063766" cy="369332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b="-1636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文本框 60"/>
                <p:cNvSpPr txBox="1"/>
                <p:nvPr/>
              </p:nvSpPr>
              <p:spPr>
                <a:xfrm>
                  <a:off x="7029427" y="2519636"/>
                  <a:ext cx="106376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空气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61" name="文本框 6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29427" y="2519636"/>
                  <a:ext cx="1063766" cy="369332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b="-1636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3" name="矩形 62"/>
            <p:cNvSpPr/>
            <p:nvPr/>
          </p:nvSpPr>
          <p:spPr>
            <a:xfrm>
              <a:off x="7226300" y="1881149"/>
              <a:ext cx="3416300" cy="88661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文本框 61"/>
                <p:cNvSpPr txBox="1"/>
                <p:nvPr/>
              </p:nvSpPr>
              <p:spPr>
                <a:xfrm>
                  <a:off x="7011841" y="1523697"/>
                  <a:ext cx="106376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i="1" smtClean="0">
                            <a:latin typeface="Cambria Math" panose="02040503050406030204" pitchFamily="18" charset="0"/>
                          </a:rPr>
                          <m:t>波导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62" name="文本框 6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11841" y="1523697"/>
                  <a:ext cx="1063767" cy="369332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b="-1818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5" name="直接箭头连接符 64"/>
            <p:cNvCxnSpPr/>
            <p:nvPr/>
          </p:nvCxnSpPr>
          <p:spPr>
            <a:xfrm flipV="1">
              <a:off x="7302500" y="2383770"/>
              <a:ext cx="1498600" cy="98329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8" name="直接箭头连接符 67"/>
            <p:cNvCxnSpPr/>
            <p:nvPr/>
          </p:nvCxnSpPr>
          <p:spPr>
            <a:xfrm>
              <a:off x="9160380" y="2418490"/>
              <a:ext cx="1393320" cy="10142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2" name="直接箭头连接符 71"/>
            <p:cNvCxnSpPr>
              <a:endCxn id="63" idx="2"/>
            </p:cNvCxnSpPr>
            <p:nvPr/>
          </p:nvCxnSpPr>
          <p:spPr>
            <a:xfrm flipV="1">
              <a:off x="8793179" y="1969810"/>
              <a:ext cx="141271" cy="41524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6" name="直接箭头连接符 75"/>
            <p:cNvCxnSpPr>
              <a:stCxn id="63" idx="2"/>
            </p:cNvCxnSpPr>
            <p:nvPr/>
          </p:nvCxnSpPr>
          <p:spPr>
            <a:xfrm>
              <a:off x="8934450" y="1969810"/>
              <a:ext cx="225930" cy="46740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4" name="直接连接符 83"/>
            <p:cNvCxnSpPr/>
            <p:nvPr/>
          </p:nvCxnSpPr>
          <p:spPr>
            <a:xfrm>
              <a:off x="8780479" y="2162293"/>
              <a:ext cx="0" cy="688575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接连接符 85"/>
            <p:cNvCxnSpPr/>
            <p:nvPr/>
          </p:nvCxnSpPr>
          <p:spPr>
            <a:xfrm>
              <a:off x="9160380" y="2174992"/>
              <a:ext cx="0" cy="688575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7" name="文本框 86"/>
                <p:cNvSpPr txBox="1"/>
                <p:nvPr/>
              </p:nvSpPr>
              <p:spPr>
                <a:xfrm>
                  <a:off x="8367852" y="2657581"/>
                  <a:ext cx="38829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l-G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oMath>
                    </m:oMathPara>
                  </a14:m>
                  <a:endParaRPr lang="zh-CN" altLang="en-US" i="1" dirty="0"/>
                </a:p>
              </p:txBody>
            </p:sp>
          </mc:Choice>
          <mc:Fallback xmlns="">
            <p:sp>
              <p:nvSpPr>
                <p:cNvPr id="87" name="文本框 8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67852" y="2657581"/>
                  <a:ext cx="388292" cy="369332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l="-1639" r="-1639" b="-2363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文本框 87"/>
                <p:cNvSpPr txBox="1"/>
                <p:nvPr/>
              </p:nvSpPr>
              <p:spPr>
                <a:xfrm>
                  <a:off x="9192165" y="2657581"/>
                  <a:ext cx="38829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l-G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oMath>
                    </m:oMathPara>
                  </a14:m>
                  <a:endParaRPr lang="zh-CN" altLang="en-US" i="1" dirty="0"/>
                </a:p>
              </p:txBody>
            </p:sp>
          </mc:Choice>
          <mc:Fallback xmlns="">
            <p:sp>
              <p:nvSpPr>
                <p:cNvPr id="88" name="文本框 8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92165" y="2657581"/>
                  <a:ext cx="388292" cy="369332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 l="-1613" b="-2363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0" name="弧形 89"/>
            <p:cNvSpPr/>
            <p:nvPr/>
          </p:nvSpPr>
          <p:spPr>
            <a:xfrm rot="11541442">
              <a:off x="8496060" y="2583707"/>
              <a:ext cx="620852" cy="176408"/>
            </a:xfrm>
            <a:prstGeom prst="arc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1" name="弧形 90"/>
            <p:cNvSpPr/>
            <p:nvPr/>
          </p:nvSpPr>
          <p:spPr>
            <a:xfrm rot="7685150">
              <a:off x="9047686" y="2437562"/>
              <a:ext cx="620852" cy="176408"/>
            </a:xfrm>
            <a:prstGeom prst="arc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文本框 91"/>
                <p:cNvSpPr txBox="1"/>
                <p:nvPr/>
              </p:nvSpPr>
              <p:spPr>
                <a:xfrm>
                  <a:off x="9938019" y="2449247"/>
                  <a:ext cx="106376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a14:m>
                  <a:r>
                    <a:rPr lang="en-US" altLang="zh-CN" dirty="0" smtClean="0"/>
                    <a:t>=1</a:t>
                  </a:r>
                  <a:endParaRPr lang="zh-CN" altLang="en-US" dirty="0"/>
                </a:p>
              </p:txBody>
            </p:sp>
          </mc:Choice>
          <mc:Fallback xmlns="">
            <p:sp>
              <p:nvSpPr>
                <p:cNvPr id="92" name="文本框 9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38019" y="2449247"/>
                  <a:ext cx="1063766" cy="369332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 t="-8929" b="-3571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3" name="文本框 92"/>
                <p:cNvSpPr txBox="1"/>
                <p:nvPr/>
              </p:nvSpPr>
              <p:spPr>
                <a:xfrm>
                  <a:off x="9660072" y="2003159"/>
                  <a:ext cx="106376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93" name="文本框 9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60072" y="2003159"/>
                  <a:ext cx="1063766" cy="369332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 b="-909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900774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>
          <a:xfrm>
            <a:off x="2689485" y="2568847"/>
            <a:ext cx="6803257" cy="1762815"/>
            <a:chOff x="2689485" y="2568847"/>
            <a:chExt cx="6803257" cy="1762815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48742" y="2568847"/>
              <a:ext cx="3744000" cy="1760058"/>
            </a:xfrm>
            <a:prstGeom prst="rect">
              <a:avLst/>
            </a:prstGeom>
            <a:noFill/>
          </p:spPr>
        </p:pic>
        <p:grpSp>
          <p:nvGrpSpPr>
            <p:cNvPr id="4" name="组合 3"/>
            <p:cNvGrpSpPr>
              <a:grpSpLocks noChangeAspect="1"/>
            </p:cNvGrpSpPr>
            <p:nvPr/>
          </p:nvGrpSpPr>
          <p:grpSpPr>
            <a:xfrm>
              <a:off x="2689485" y="2731183"/>
              <a:ext cx="3240000" cy="1465904"/>
              <a:chOff x="7011841" y="1523697"/>
              <a:chExt cx="3989944" cy="1908993"/>
            </a:xfrm>
          </p:grpSpPr>
          <p:cxnSp>
            <p:nvCxnSpPr>
              <p:cNvPr id="5" name="直接连接符 4"/>
              <p:cNvCxnSpPr/>
              <p:nvPr/>
            </p:nvCxnSpPr>
            <p:spPr>
              <a:xfrm>
                <a:off x="7226300" y="1974359"/>
                <a:ext cx="341630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" name="直接连接符 5"/>
              <p:cNvCxnSpPr/>
              <p:nvPr/>
            </p:nvCxnSpPr>
            <p:spPr>
              <a:xfrm>
                <a:off x="7226300" y="2396469"/>
                <a:ext cx="341630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文本框 6"/>
                  <p:cNvSpPr txBox="1"/>
                  <p:nvPr/>
                </p:nvSpPr>
                <p:spPr>
                  <a:xfrm>
                    <a:off x="7029427" y="2015727"/>
                    <a:ext cx="1063766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zh-CN" altLang="en-US" i="1" smtClean="0">
                              <a:latin typeface="Cambria Math" panose="02040503050406030204" pitchFamily="18" charset="0"/>
                            </a:rPr>
                            <m:t>膜</m:t>
                          </m:r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7" name="文本框 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29427" y="2015727"/>
                    <a:ext cx="1063766" cy="369332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 b="-38298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" name="文本框 7"/>
                  <p:cNvSpPr txBox="1"/>
                  <p:nvPr/>
                </p:nvSpPr>
                <p:spPr>
                  <a:xfrm>
                    <a:off x="7029427" y="2519636"/>
                    <a:ext cx="1063766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空气</m:t>
                          </m:r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8" name="文本框 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29427" y="2519636"/>
                    <a:ext cx="1063766" cy="369332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 b="-38298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9" name="矩形 8"/>
              <p:cNvSpPr/>
              <p:nvPr/>
            </p:nvSpPr>
            <p:spPr>
              <a:xfrm>
                <a:off x="7226300" y="1881149"/>
                <a:ext cx="3416300" cy="88661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文本框 9"/>
                  <p:cNvSpPr txBox="1">
                    <a:spLocks noChangeAspect="1"/>
                  </p:cNvSpPr>
                  <p:nvPr/>
                </p:nvSpPr>
                <p:spPr>
                  <a:xfrm>
                    <a:off x="7011841" y="1523697"/>
                    <a:ext cx="1063767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zh-CN" altLang="en-US" i="1" smtClean="0">
                              <a:latin typeface="Cambria Math" panose="02040503050406030204" pitchFamily="18" charset="0"/>
                            </a:rPr>
                            <m:t>波导</m:t>
                          </m:r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10" name="文本框 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11841" y="1523697"/>
                    <a:ext cx="1063767" cy="369332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 b="-38298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1" name="直接箭头连接符 10"/>
              <p:cNvCxnSpPr/>
              <p:nvPr/>
            </p:nvCxnSpPr>
            <p:spPr>
              <a:xfrm flipV="1">
                <a:off x="7302500" y="2383770"/>
                <a:ext cx="1498600" cy="98329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" name="直接箭头连接符 11"/>
              <p:cNvCxnSpPr/>
              <p:nvPr/>
            </p:nvCxnSpPr>
            <p:spPr>
              <a:xfrm>
                <a:off x="9160380" y="2418490"/>
                <a:ext cx="1393320" cy="10142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" name="直接箭头连接符 12"/>
              <p:cNvCxnSpPr>
                <a:endCxn id="9" idx="2"/>
              </p:cNvCxnSpPr>
              <p:nvPr/>
            </p:nvCxnSpPr>
            <p:spPr>
              <a:xfrm flipV="1">
                <a:off x="8793179" y="1969810"/>
                <a:ext cx="141271" cy="41524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" name="直接箭头连接符 13"/>
              <p:cNvCxnSpPr>
                <a:stCxn id="9" idx="2"/>
              </p:cNvCxnSpPr>
              <p:nvPr/>
            </p:nvCxnSpPr>
            <p:spPr>
              <a:xfrm>
                <a:off x="8934450" y="1969810"/>
                <a:ext cx="225930" cy="46740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" name="直接连接符 14"/>
              <p:cNvCxnSpPr/>
              <p:nvPr/>
            </p:nvCxnSpPr>
            <p:spPr>
              <a:xfrm>
                <a:off x="8780479" y="2162293"/>
                <a:ext cx="0" cy="688575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直接连接符 15"/>
              <p:cNvCxnSpPr/>
              <p:nvPr/>
            </p:nvCxnSpPr>
            <p:spPr>
              <a:xfrm>
                <a:off x="9160380" y="2174992"/>
                <a:ext cx="0" cy="688575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文本框 16"/>
                  <p:cNvSpPr txBox="1"/>
                  <p:nvPr/>
                </p:nvSpPr>
                <p:spPr>
                  <a:xfrm>
                    <a:off x="8367852" y="2657581"/>
                    <a:ext cx="388292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zh-CN" alt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</m:oMath>
                      </m:oMathPara>
                    </a14:m>
                    <a:endParaRPr lang="zh-CN" altLang="en-US" i="1" dirty="0"/>
                  </a:p>
                </p:txBody>
              </p:sp>
            </mc:Choice>
            <mc:Fallback xmlns="">
              <p:sp>
                <p:nvSpPr>
                  <p:cNvPr id="17" name="文本框 1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367852" y="2657581"/>
                    <a:ext cx="388292" cy="369332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 l="-5769" r="-15385" b="-47826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文本框 17"/>
                  <p:cNvSpPr txBox="1"/>
                  <p:nvPr/>
                </p:nvSpPr>
                <p:spPr>
                  <a:xfrm>
                    <a:off x="9192165" y="2657581"/>
                    <a:ext cx="388292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zh-CN" alt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</m:oMath>
                      </m:oMathPara>
                    </a14:m>
                    <a:endParaRPr lang="zh-CN" altLang="en-US" i="1" dirty="0"/>
                  </a:p>
                </p:txBody>
              </p:sp>
            </mc:Choice>
            <mc:Fallback xmlns="">
              <p:sp>
                <p:nvSpPr>
                  <p:cNvPr id="18" name="文本框 1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192165" y="2657581"/>
                    <a:ext cx="388292" cy="369332"/>
                  </a:xfrm>
                  <a:prstGeom prst="rect">
                    <a:avLst/>
                  </a:prstGeom>
                  <a:blipFill rotWithShape="0">
                    <a:blip r:embed="rId7"/>
                    <a:stretch>
                      <a:fillRect l="-5882" r="-17647" b="-47826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9" name="弧形 18"/>
              <p:cNvSpPr/>
              <p:nvPr/>
            </p:nvSpPr>
            <p:spPr>
              <a:xfrm rot="11541442">
                <a:off x="8496060" y="2583707"/>
                <a:ext cx="620852" cy="176408"/>
              </a:xfrm>
              <a:prstGeom prst="arc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弧形 19"/>
              <p:cNvSpPr/>
              <p:nvPr/>
            </p:nvSpPr>
            <p:spPr>
              <a:xfrm rot="7685150">
                <a:off x="9047686" y="2437562"/>
                <a:ext cx="620852" cy="176408"/>
              </a:xfrm>
              <a:prstGeom prst="arc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文本框 20"/>
                  <p:cNvSpPr txBox="1"/>
                  <p:nvPr/>
                </p:nvSpPr>
                <p:spPr>
                  <a:xfrm>
                    <a:off x="9938019" y="2449247"/>
                    <a:ext cx="1063766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a14:m>
                    <a:r>
                      <a:rPr lang="en-US" altLang="zh-CN" dirty="0" smtClean="0"/>
                      <a:t>=1</a:t>
                    </a:r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21" name="文本框 2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938019" y="2449247"/>
                    <a:ext cx="1063766" cy="369332"/>
                  </a:xfrm>
                  <a:prstGeom prst="rect">
                    <a:avLst/>
                  </a:prstGeom>
                  <a:blipFill rotWithShape="0">
                    <a:blip r:embed="rId8"/>
                    <a:stretch>
                      <a:fillRect t="-13043" b="-65217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文本框 21"/>
                  <p:cNvSpPr txBox="1"/>
                  <p:nvPr/>
                </p:nvSpPr>
                <p:spPr>
                  <a:xfrm>
                    <a:off x="9660072" y="2003159"/>
                    <a:ext cx="1063766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22" name="文本框 2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660072" y="2003159"/>
                    <a:ext cx="1063766" cy="369332"/>
                  </a:xfrm>
                  <a:prstGeom prst="rect">
                    <a:avLst/>
                  </a:prstGeom>
                  <a:blipFill rotWithShape="0">
                    <a:blip r:embed="rId9"/>
                    <a:stretch>
                      <a:fillRect b="-27660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3" name="文本框 22"/>
            <p:cNvSpPr txBox="1"/>
            <p:nvPr/>
          </p:nvSpPr>
          <p:spPr>
            <a:xfrm>
              <a:off x="4150119" y="4023885"/>
              <a:ext cx="382426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(a)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7268779" y="4023885"/>
              <a:ext cx="382426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(b)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9110316" y="4023885"/>
              <a:ext cx="382426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(c)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64027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2880" y="4657725"/>
            <a:ext cx="2838450" cy="2200275"/>
          </a:xfrm>
          <a:prstGeom prst="rect">
            <a:avLst/>
          </a:prstGeom>
        </p:spPr>
      </p:pic>
      <p:grpSp>
        <p:nvGrpSpPr>
          <p:cNvPr id="41" name="组合 40"/>
          <p:cNvGrpSpPr/>
          <p:nvPr/>
        </p:nvGrpSpPr>
        <p:grpSpPr>
          <a:xfrm>
            <a:off x="996512" y="1111018"/>
            <a:ext cx="9220027" cy="2602627"/>
            <a:chOff x="2006447" y="1493155"/>
            <a:chExt cx="9220027" cy="2602627"/>
          </a:xfrm>
        </p:grpSpPr>
        <p:grpSp>
          <p:nvGrpSpPr>
            <p:cNvPr id="38" name="组合 37"/>
            <p:cNvGrpSpPr/>
            <p:nvPr/>
          </p:nvGrpSpPr>
          <p:grpSpPr>
            <a:xfrm>
              <a:off x="2006447" y="1493155"/>
              <a:ext cx="9220027" cy="2496152"/>
              <a:chOff x="2006447" y="1493155"/>
              <a:chExt cx="9220027" cy="2496152"/>
            </a:xfrm>
          </p:grpSpPr>
          <p:grpSp>
            <p:nvGrpSpPr>
              <p:cNvPr id="37" name="组合 36"/>
              <p:cNvGrpSpPr/>
              <p:nvPr/>
            </p:nvGrpSpPr>
            <p:grpSpPr>
              <a:xfrm>
                <a:off x="2006447" y="1493155"/>
                <a:ext cx="4240116" cy="2496152"/>
                <a:chOff x="2006447" y="1493155"/>
                <a:chExt cx="4240116" cy="2496152"/>
              </a:xfrm>
            </p:grpSpPr>
            <p:grpSp>
              <p:nvGrpSpPr>
                <p:cNvPr id="7" name="组合 6"/>
                <p:cNvGrpSpPr/>
                <p:nvPr/>
              </p:nvGrpSpPr>
              <p:grpSpPr>
                <a:xfrm>
                  <a:off x="2006447" y="1789032"/>
                  <a:ext cx="2667000" cy="2200275"/>
                  <a:chOff x="2667459" y="1767000"/>
                  <a:chExt cx="2667000" cy="2200275"/>
                </a:xfrm>
              </p:grpSpPr>
              <p:pic>
                <p:nvPicPr>
                  <p:cNvPr id="5" name="图片 4"/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2667459" y="1767000"/>
                    <a:ext cx="2667000" cy="2200275"/>
                  </a:xfrm>
                  <a:prstGeom prst="rect">
                    <a:avLst/>
                  </a:prstGeom>
                </p:spPr>
              </p:pic>
              <p:sp>
                <p:nvSpPr>
                  <p:cNvPr id="6" name="椭圆 5"/>
                  <p:cNvSpPr/>
                  <p:nvPr/>
                </p:nvSpPr>
                <p:spPr>
                  <a:xfrm>
                    <a:off x="3086731" y="2283242"/>
                    <a:ext cx="1211856" cy="1211856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cxnSp>
              <p:nvCxnSpPr>
                <p:cNvPr id="11" name="直接箭头连接符 10"/>
                <p:cNvCxnSpPr>
                  <a:stCxn id="14" idx="1"/>
                </p:cNvCxnSpPr>
                <p:nvPr/>
              </p:nvCxnSpPr>
              <p:spPr>
                <a:xfrm flipH="1">
                  <a:off x="3161841" y="1677821"/>
                  <a:ext cx="1652817" cy="999278"/>
                </a:xfrm>
                <a:prstGeom prst="straightConnector1">
                  <a:avLst/>
                </a:prstGeom>
                <a:ln>
                  <a:solidFill>
                    <a:schemeClr val="bg2">
                      <a:lumMod val="2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直接箭头连接符 12"/>
                <p:cNvCxnSpPr>
                  <a:stCxn id="16" idx="1"/>
                </p:cNvCxnSpPr>
                <p:nvPr/>
              </p:nvCxnSpPr>
              <p:spPr>
                <a:xfrm flipH="1">
                  <a:off x="3855905" y="2282502"/>
                  <a:ext cx="958293" cy="628700"/>
                </a:xfrm>
                <a:prstGeom prst="straightConnector1">
                  <a:avLst/>
                </a:prstGeom>
                <a:ln>
                  <a:solidFill>
                    <a:schemeClr val="bg2">
                      <a:lumMod val="2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" name="文本框 13"/>
                <p:cNvSpPr txBox="1"/>
                <p:nvPr/>
              </p:nvSpPr>
              <p:spPr>
                <a:xfrm>
                  <a:off x="4814658" y="1493155"/>
                  <a:ext cx="118982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Air Core</a:t>
                  </a:r>
                  <a:endPara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6" name="文本框 15"/>
                <p:cNvSpPr txBox="1"/>
                <p:nvPr/>
              </p:nvSpPr>
              <p:spPr>
                <a:xfrm>
                  <a:off x="4814198" y="2097836"/>
                  <a:ext cx="143236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N&lt;1 material</a:t>
                  </a:r>
                  <a:endPara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36" name="组合 35"/>
              <p:cNvGrpSpPr/>
              <p:nvPr/>
            </p:nvGrpSpPr>
            <p:grpSpPr>
              <a:xfrm>
                <a:off x="6213798" y="1493155"/>
                <a:ext cx="5012676" cy="2454833"/>
                <a:chOff x="6246563" y="1493155"/>
                <a:chExt cx="5012676" cy="2454833"/>
              </a:xfrm>
            </p:grpSpPr>
            <p:grpSp>
              <p:nvGrpSpPr>
                <p:cNvPr id="21" name="组合 20"/>
                <p:cNvGrpSpPr/>
                <p:nvPr/>
              </p:nvGrpSpPr>
              <p:grpSpPr>
                <a:xfrm>
                  <a:off x="6246563" y="1747713"/>
                  <a:ext cx="2667000" cy="2200275"/>
                  <a:chOff x="6822654" y="1789032"/>
                  <a:chExt cx="2667000" cy="2200275"/>
                </a:xfrm>
              </p:grpSpPr>
              <p:pic>
                <p:nvPicPr>
                  <p:cNvPr id="4" name="图片 3"/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6822654" y="1789032"/>
                    <a:ext cx="2667000" cy="2200275"/>
                  </a:xfrm>
                  <a:prstGeom prst="rect">
                    <a:avLst/>
                  </a:prstGeom>
                </p:spPr>
              </p:pic>
              <p:sp>
                <p:nvSpPr>
                  <p:cNvPr id="20" name="椭圆 19"/>
                  <p:cNvSpPr/>
                  <p:nvPr/>
                </p:nvSpPr>
                <p:spPr>
                  <a:xfrm>
                    <a:off x="7018776" y="2082169"/>
                    <a:ext cx="1717600" cy="1685600"/>
                  </a:xfrm>
                  <a:prstGeom prst="ellipse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9" name="椭圆 18"/>
                  <p:cNvSpPr/>
                  <p:nvPr/>
                </p:nvSpPr>
                <p:spPr>
                  <a:xfrm>
                    <a:off x="7206063" y="2239689"/>
                    <a:ext cx="1343026" cy="1343026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sp>
              <p:nvSpPr>
                <p:cNvPr id="22" name="文本框 21"/>
                <p:cNvSpPr txBox="1"/>
                <p:nvPr/>
              </p:nvSpPr>
              <p:spPr>
                <a:xfrm>
                  <a:off x="9155646" y="1493155"/>
                  <a:ext cx="118982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Air Core</a:t>
                  </a:r>
                  <a:endPara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3" name="文本框 22"/>
                <p:cNvSpPr txBox="1"/>
                <p:nvPr/>
              </p:nvSpPr>
              <p:spPr>
                <a:xfrm>
                  <a:off x="9155645" y="1913170"/>
                  <a:ext cx="210359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Dielectric Coating</a:t>
                  </a:r>
                  <a:endPara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4" name="文本框 23"/>
                <p:cNvSpPr txBox="1"/>
                <p:nvPr/>
              </p:nvSpPr>
              <p:spPr>
                <a:xfrm>
                  <a:off x="9155645" y="2331939"/>
                  <a:ext cx="210359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Metallic film</a:t>
                  </a:r>
                  <a:endPara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5" name="文本框 24"/>
                <p:cNvSpPr txBox="1"/>
                <p:nvPr/>
              </p:nvSpPr>
              <p:spPr>
                <a:xfrm>
                  <a:off x="9155645" y="2750708"/>
                  <a:ext cx="210359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Structural tube</a:t>
                  </a:r>
                  <a:endPara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26" name="直接箭头连接符 25"/>
                <p:cNvCxnSpPr>
                  <a:stCxn id="22" idx="1"/>
                </p:cNvCxnSpPr>
                <p:nvPr/>
              </p:nvCxnSpPr>
              <p:spPr>
                <a:xfrm flipH="1">
                  <a:off x="7301486" y="1677821"/>
                  <a:ext cx="1854160" cy="1069170"/>
                </a:xfrm>
                <a:prstGeom prst="straightConnector1">
                  <a:avLst/>
                </a:prstGeom>
                <a:ln>
                  <a:solidFill>
                    <a:schemeClr val="bg2">
                      <a:lumMod val="2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直接箭头连接符 27"/>
                <p:cNvCxnSpPr>
                  <a:stCxn id="23" idx="1"/>
                </p:cNvCxnSpPr>
                <p:nvPr/>
              </p:nvCxnSpPr>
              <p:spPr>
                <a:xfrm flipH="1">
                  <a:off x="7997613" y="2097836"/>
                  <a:ext cx="1158032" cy="547150"/>
                </a:xfrm>
                <a:prstGeom prst="straightConnector1">
                  <a:avLst/>
                </a:prstGeom>
                <a:ln>
                  <a:solidFill>
                    <a:schemeClr val="bg2">
                      <a:lumMod val="2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直接箭头连接符 29"/>
                <p:cNvCxnSpPr>
                  <a:stCxn id="24" idx="1"/>
                </p:cNvCxnSpPr>
                <p:nvPr/>
              </p:nvCxnSpPr>
              <p:spPr>
                <a:xfrm flipH="1">
                  <a:off x="8215080" y="2516605"/>
                  <a:ext cx="940565" cy="415052"/>
                </a:xfrm>
                <a:prstGeom prst="straightConnector1">
                  <a:avLst/>
                </a:prstGeom>
                <a:ln>
                  <a:solidFill>
                    <a:schemeClr val="bg2">
                      <a:lumMod val="2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直接箭头连接符 31"/>
                <p:cNvCxnSpPr>
                  <a:stCxn id="25" idx="1"/>
                </p:cNvCxnSpPr>
                <p:nvPr/>
              </p:nvCxnSpPr>
              <p:spPr>
                <a:xfrm flipH="1">
                  <a:off x="8531789" y="2935374"/>
                  <a:ext cx="623856" cy="45720"/>
                </a:xfrm>
                <a:prstGeom prst="straightConnector1">
                  <a:avLst/>
                </a:prstGeom>
                <a:ln>
                  <a:solidFill>
                    <a:schemeClr val="bg2">
                      <a:lumMod val="2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39" name="文本框 38"/>
            <p:cNvSpPr txBox="1"/>
            <p:nvPr/>
          </p:nvSpPr>
          <p:spPr>
            <a:xfrm>
              <a:off x="4120308" y="3726450"/>
              <a:ext cx="5531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(a)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8536977" y="3726450"/>
              <a:ext cx="5531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(b)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83420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图片 4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1995" y="69844"/>
            <a:ext cx="5616000" cy="4307420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354" y="222245"/>
            <a:ext cx="5472000" cy="4152142"/>
          </a:xfrm>
          <a:prstGeom prst="rect">
            <a:avLst/>
          </a:prstGeom>
          <a:noFill/>
        </p:spPr>
      </p:pic>
      <p:sp>
        <p:nvSpPr>
          <p:cNvPr id="10" name="文本框 9"/>
          <p:cNvSpPr txBox="1"/>
          <p:nvPr/>
        </p:nvSpPr>
        <p:spPr>
          <a:xfrm>
            <a:off x="1913829" y="3989365"/>
            <a:ext cx="2165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气体浓度</a:t>
            </a:r>
            <a:r>
              <a:rPr lang="en-US" altLang="zh-CN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/ppm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 rot="16200000">
            <a:off x="-761586" y="1732092"/>
            <a:ext cx="2165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气体吸收度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/dB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8734543" y="3989365"/>
            <a:ext cx="216511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弯曲半径</a:t>
            </a:r>
            <a:r>
              <a:rPr lang="en-US" altLang="zh-CN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文本框 44"/>
          <p:cNvSpPr txBox="1"/>
          <p:nvPr/>
        </p:nvSpPr>
        <p:spPr>
          <a:xfrm rot="16200000">
            <a:off x="5791345" y="1541592"/>
            <a:ext cx="216511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灵敏度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altLang="zh-CN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a.u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任意多边形 48"/>
          <p:cNvSpPr>
            <a:spLocks noChangeAspect="1"/>
          </p:cNvSpPr>
          <p:nvPr/>
        </p:nvSpPr>
        <p:spPr>
          <a:xfrm>
            <a:off x="7535818" y="974149"/>
            <a:ext cx="4464000" cy="2820788"/>
          </a:xfrm>
          <a:custGeom>
            <a:avLst/>
            <a:gdLst>
              <a:gd name="connsiteX0" fmla="*/ 0 w 2902857"/>
              <a:gd name="connsiteY0" fmla="*/ 1815898 h 1815898"/>
              <a:gd name="connsiteX1" fmla="*/ 58057 w 2902857"/>
              <a:gd name="connsiteY1" fmla="*/ 1554641 h 1815898"/>
              <a:gd name="connsiteX2" fmla="*/ 145143 w 2902857"/>
              <a:gd name="connsiteY2" fmla="*/ 1307898 h 1815898"/>
              <a:gd name="connsiteX3" fmla="*/ 261257 w 2902857"/>
              <a:gd name="connsiteY3" fmla="*/ 1104698 h 1815898"/>
              <a:gd name="connsiteX4" fmla="*/ 537029 w 2902857"/>
              <a:gd name="connsiteY4" fmla="*/ 727326 h 1815898"/>
              <a:gd name="connsiteX5" fmla="*/ 943429 w 2902857"/>
              <a:gd name="connsiteY5" fmla="*/ 393498 h 1815898"/>
              <a:gd name="connsiteX6" fmla="*/ 1582057 w 2902857"/>
              <a:gd name="connsiteY6" fmla="*/ 117726 h 1815898"/>
              <a:gd name="connsiteX7" fmla="*/ 2351314 w 2902857"/>
              <a:gd name="connsiteY7" fmla="*/ 16126 h 1815898"/>
              <a:gd name="connsiteX8" fmla="*/ 2902857 w 2902857"/>
              <a:gd name="connsiteY8" fmla="*/ 1612 h 1815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02857" h="1815898">
                <a:moveTo>
                  <a:pt x="0" y="1815898"/>
                </a:moveTo>
                <a:cubicBezTo>
                  <a:pt x="16933" y="1727603"/>
                  <a:pt x="33867" y="1639308"/>
                  <a:pt x="58057" y="1554641"/>
                </a:cubicBezTo>
                <a:cubicBezTo>
                  <a:pt x="82247" y="1469974"/>
                  <a:pt x="111276" y="1382889"/>
                  <a:pt x="145143" y="1307898"/>
                </a:cubicBezTo>
                <a:cubicBezTo>
                  <a:pt x="179010" y="1232907"/>
                  <a:pt x="195943" y="1201460"/>
                  <a:pt x="261257" y="1104698"/>
                </a:cubicBezTo>
                <a:cubicBezTo>
                  <a:pt x="326571" y="1007936"/>
                  <a:pt x="423334" y="845859"/>
                  <a:pt x="537029" y="727326"/>
                </a:cubicBezTo>
                <a:cubicBezTo>
                  <a:pt x="650724" y="608793"/>
                  <a:pt x="769258" y="495098"/>
                  <a:pt x="943429" y="393498"/>
                </a:cubicBezTo>
                <a:cubicBezTo>
                  <a:pt x="1117600" y="291898"/>
                  <a:pt x="1347410" y="180621"/>
                  <a:pt x="1582057" y="117726"/>
                </a:cubicBezTo>
                <a:cubicBezTo>
                  <a:pt x="1816704" y="54831"/>
                  <a:pt x="2131181" y="35478"/>
                  <a:pt x="2351314" y="16126"/>
                </a:cubicBezTo>
                <a:cubicBezTo>
                  <a:pt x="2571447" y="-3226"/>
                  <a:pt x="2737152" y="-807"/>
                  <a:pt x="2902857" y="1612"/>
                </a:cubicBezTo>
              </a:path>
            </a:pathLst>
          </a:custGeom>
          <a:ln w="12700">
            <a:solidFill>
              <a:schemeClr val="tx1"/>
            </a:solidFill>
            <a:prstDash val="dash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0" name="图片 49"/>
          <p:cNvPicPr>
            <a:picLocks noChangeAspect="1"/>
          </p:cNvPicPr>
          <p:nvPr/>
        </p:nvPicPr>
        <p:blipFill rotWithShape="1">
          <a:blip r:embed="rId4"/>
          <a:srcRect l="68353" t="62640" r="8527" b="18589"/>
          <a:stretch/>
        </p:blipFill>
        <p:spPr>
          <a:xfrm>
            <a:off x="3863042" y="2808815"/>
            <a:ext cx="1332000" cy="85137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1044690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571500" y="609600"/>
            <a:ext cx="10557700" cy="2588355"/>
            <a:chOff x="571500" y="609600"/>
            <a:chExt cx="10557700" cy="2588355"/>
          </a:xfrm>
        </p:grpSpPr>
        <p:pic>
          <p:nvPicPr>
            <p:cNvPr id="1028" name="Picture 4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361" t="28606" r="33303" b="43104"/>
            <a:stretch/>
          </p:blipFill>
          <p:spPr bwMode="auto">
            <a:xfrm>
              <a:off x="6809200" y="635000"/>
              <a:ext cx="4320000" cy="25499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7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735" t="28515" r="33170" b="43003"/>
            <a:stretch/>
          </p:blipFill>
          <p:spPr bwMode="auto">
            <a:xfrm>
              <a:off x="3723100" y="609600"/>
              <a:ext cx="4320000" cy="2583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6" name="Picture 2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119" t="28420" r="33063" b="42502"/>
            <a:stretch/>
          </p:blipFill>
          <p:spPr bwMode="auto">
            <a:xfrm>
              <a:off x="571500" y="609600"/>
              <a:ext cx="4320000" cy="25883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73926218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idx="4294967295"/>
          </p:nvPr>
        </p:nvSpPr>
        <p:spPr>
          <a:xfrm>
            <a:off x="9563100" y="365125"/>
            <a:ext cx="2628900" cy="5811838"/>
          </a:xfrm>
        </p:spPr>
        <p:txBody>
          <a:bodyPr/>
          <a:lstStyle/>
          <a:p>
            <a:r>
              <a:rPr lang="zh-CN" altLang="en-US" dirty="0" smtClean="0"/>
              <a:t>检测极限计算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679458"/>
            <a:ext cx="3600000" cy="2815308"/>
          </a:xfrm>
          <a:prstGeom prst="rect">
            <a:avLst/>
          </a:prstGeom>
        </p:spPr>
      </p:pic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7560321"/>
              </p:ext>
            </p:extLst>
          </p:nvPr>
        </p:nvGraphicFramePr>
        <p:xfrm>
          <a:off x="838200" y="3750427"/>
          <a:ext cx="7145655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9655"/>
                <a:gridCol w="2032000"/>
                <a:gridCol w="2032000"/>
                <a:gridCol w="2032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60-40cm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6.41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6.56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0.15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90-60cm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6.48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6.64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0.16</a:t>
                      </a: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7960602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02256" y="2511189"/>
            <a:ext cx="820230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0" dirty="0" smtClean="0"/>
              <a:t>不用的图</a:t>
            </a:r>
            <a:endParaRPr lang="zh-CN" altLang="en-US" sz="8000" dirty="0"/>
          </a:p>
        </p:txBody>
      </p:sp>
    </p:spTree>
    <p:extLst>
      <p:ext uri="{BB962C8B-B14F-4D97-AF65-F5344CB8AC3E}">
        <p14:creationId xmlns:p14="http://schemas.microsoft.com/office/powerpoint/2010/main" val="342101721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直接连接符 8"/>
          <p:cNvCxnSpPr>
            <a:stCxn id="2" idx="4"/>
            <a:endCxn id="5" idx="4"/>
          </p:cNvCxnSpPr>
          <p:nvPr/>
        </p:nvCxnSpPr>
        <p:spPr>
          <a:xfrm flipV="1">
            <a:off x="3409721" y="2996588"/>
            <a:ext cx="848068" cy="64999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椭圆 4"/>
          <p:cNvSpPr/>
          <p:nvPr/>
        </p:nvSpPr>
        <p:spPr>
          <a:xfrm>
            <a:off x="3491885" y="1464780"/>
            <a:ext cx="1531808" cy="15318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椭圆 1"/>
          <p:cNvSpPr/>
          <p:nvPr/>
        </p:nvSpPr>
        <p:spPr>
          <a:xfrm>
            <a:off x="2357610" y="1542361"/>
            <a:ext cx="2104221" cy="210422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直接连接符 6"/>
          <p:cNvCxnSpPr>
            <a:stCxn id="2" idx="0"/>
            <a:endCxn id="5" idx="0"/>
          </p:cNvCxnSpPr>
          <p:nvPr/>
        </p:nvCxnSpPr>
        <p:spPr>
          <a:xfrm flipV="1">
            <a:off x="3409721" y="1464780"/>
            <a:ext cx="848068" cy="7758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>
            <a:stCxn id="2" idx="5"/>
            <a:endCxn id="5" idx="5"/>
          </p:cNvCxnSpPr>
          <p:nvPr/>
        </p:nvCxnSpPr>
        <p:spPr>
          <a:xfrm flipV="1">
            <a:off x="4153675" y="2772260"/>
            <a:ext cx="645690" cy="56616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椭圆 14"/>
          <p:cNvSpPr/>
          <p:nvPr/>
        </p:nvSpPr>
        <p:spPr>
          <a:xfrm>
            <a:off x="2635720" y="1820471"/>
            <a:ext cx="1548000" cy="154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5" name="组合 24"/>
          <p:cNvGrpSpPr/>
          <p:nvPr/>
        </p:nvGrpSpPr>
        <p:grpSpPr>
          <a:xfrm>
            <a:off x="6157968" y="1464780"/>
            <a:ext cx="2666083" cy="2181802"/>
            <a:chOff x="6157968" y="1464780"/>
            <a:chExt cx="2666083" cy="2181802"/>
          </a:xfrm>
        </p:grpSpPr>
        <p:cxnSp>
          <p:nvCxnSpPr>
            <p:cNvPr id="19" name="直接连接符 18"/>
            <p:cNvCxnSpPr>
              <a:stCxn id="21" idx="4"/>
              <a:endCxn id="20" idx="4"/>
            </p:cNvCxnSpPr>
            <p:nvPr/>
          </p:nvCxnSpPr>
          <p:spPr>
            <a:xfrm flipV="1">
              <a:off x="7210079" y="2996588"/>
              <a:ext cx="848068" cy="64999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椭圆 19"/>
            <p:cNvSpPr/>
            <p:nvPr/>
          </p:nvSpPr>
          <p:spPr>
            <a:xfrm>
              <a:off x="7292243" y="1464780"/>
              <a:ext cx="1531808" cy="153180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椭圆 20"/>
            <p:cNvSpPr/>
            <p:nvPr/>
          </p:nvSpPr>
          <p:spPr>
            <a:xfrm>
              <a:off x="6157968" y="1542361"/>
              <a:ext cx="2104221" cy="2104221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2" name="直接连接符 21"/>
            <p:cNvCxnSpPr>
              <a:stCxn id="21" idx="0"/>
              <a:endCxn id="20" idx="0"/>
            </p:cNvCxnSpPr>
            <p:nvPr/>
          </p:nvCxnSpPr>
          <p:spPr>
            <a:xfrm flipV="1">
              <a:off x="7210079" y="1464780"/>
              <a:ext cx="848068" cy="7758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>
              <a:stCxn id="21" idx="5"/>
              <a:endCxn id="20" idx="5"/>
            </p:cNvCxnSpPr>
            <p:nvPr/>
          </p:nvCxnSpPr>
          <p:spPr>
            <a:xfrm flipV="1">
              <a:off x="7954033" y="2772260"/>
              <a:ext cx="645690" cy="56616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214449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3401999" y="689804"/>
            <a:ext cx="1805395" cy="2169995"/>
            <a:chOff x="3384645" y="996287"/>
            <a:chExt cx="2402006" cy="2887092"/>
          </a:xfrm>
        </p:grpSpPr>
        <p:sp>
          <p:nvSpPr>
            <p:cNvPr id="12" name="椭圆 11"/>
            <p:cNvSpPr/>
            <p:nvPr/>
          </p:nvSpPr>
          <p:spPr>
            <a:xfrm>
              <a:off x="3384645" y="996287"/>
              <a:ext cx="2402006" cy="24020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3402000" y="2232000"/>
              <a:ext cx="2376000" cy="16513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5" name="直接连接符 4"/>
          <p:cNvCxnSpPr>
            <a:stCxn id="3" idx="2"/>
          </p:cNvCxnSpPr>
          <p:nvPr/>
        </p:nvCxnSpPr>
        <p:spPr>
          <a:xfrm>
            <a:off x="3384645" y="2197290"/>
            <a:ext cx="0" cy="148760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直接连接符 5"/>
          <p:cNvCxnSpPr>
            <a:stCxn id="3" idx="6"/>
          </p:cNvCxnSpPr>
          <p:nvPr/>
        </p:nvCxnSpPr>
        <p:spPr>
          <a:xfrm>
            <a:off x="5786651" y="2197290"/>
            <a:ext cx="0" cy="148760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" name="组合 9"/>
          <p:cNvGrpSpPr/>
          <p:nvPr/>
        </p:nvGrpSpPr>
        <p:grpSpPr>
          <a:xfrm>
            <a:off x="3384645" y="996287"/>
            <a:ext cx="2402006" cy="2887092"/>
            <a:chOff x="3384645" y="996287"/>
            <a:chExt cx="2402006" cy="2887092"/>
          </a:xfrm>
        </p:grpSpPr>
        <p:sp>
          <p:nvSpPr>
            <p:cNvPr id="3" name="椭圆 2"/>
            <p:cNvSpPr/>
            <p:nvPr/>
          </p:nvSpPr>
          <p:spPr>
            <a:xfrm>
              <a:off x="3384645" y="996287"/>
              <a:ext cx="2402006" cy="24020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3402000" y="2232000"/>
              <a:ext cx="2376000" cy="16513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" name="弧形 8"/>
          <p:cNvSpPr/>
          <p:nvPr/>
        </p:nvSpPr>
        <p:spPr>
          <a:xfrm rot="18919567">
            <a:off x="2784293" y="1550174"/>
            <a:ext cx="4255200" cy="4255805"/>
          </a:xfrm>
          <a:prstGeom prst="arc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" name="直接连接符 14"/>
          <p:cNvCxnSpPr>
            <a:stCxn id="12" idx="2"/>
          </p:cNvCxnSpPr>
          <p:nvPr/>
        </p:nvCxnSpPr>
        <p:spPr>
          <a:xfrm flipH="1">
            <a:off x="3384645" y="1592502"/>
            <a:ext cx="17354" cy="90269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 flipH="1">
            <a:off x="5200891" y="1592501"/>
            <a:ext cx="6503" cy="208557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直接连接符 23"/>
          <p:cNvCxnSpPr>
            <a:stCxn id="9" idx="2"/>
          </p:cNvCxnSpPr>
          <p:nvPr/>
        </p:nvCxnSpPr>
        <p:spPr>
          <a:xfrm flipH="1">
            <a:off x="6414448" y="2182224"/>
            <a:ext cx="10424" cy="150267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4400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组合 51"/>
          <p:cNvGrpSpPr/>
          <p:nvPr/>
        </p:nvGrpSpPr>
        <p:grpSpPr>
          <a:xfrm>
            <a:off x="-1846050" y="-198070"/>
            <a:ext cx="10800000" cy="10998070"/>
            <a:chOff x="-1846050" y="-198070"/>
            <a:chExt cx="10800000" cy="10998070"/>
          </a:xfrm>
        </p:grpSpPr>
        <p:grpSp>
          <p:nvGrpSpPr>
            <p:cNvPr id="27" name="组合 26"/>
            <p:cNvGrpSpPr/>
            <p:nvPr/>
          </p:nvGrpSpPr>
          <p:grpSpPr>
            <a:xfrm>
              <a:off x="-81300" y="-198070"/>
              <a:ext cx="801300" cy="2179726"/>
              <a:chOff x="-81300" y="-198070"/>
              <a:chExt cx="801300" cy="2179726"/>
            </a:xfrm>
          </p:grpSpPr>
          <p:sp>
            <p:nvSpPr>
              <p:cNvPr id="4" name="椭圆 3"/>
              <p:cNvSpPr/>
              <p:nvPr/>
            </p:nvSpPr>
            <p:spPr>
              <a:xfrm>
                <a:off x="0" y="-1"/>
                <a:ext cx="720000" cy="18000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7" name="直接连接符 6"/>
              <p:cNvCxnSpPr>
                <a:stCxn id="4" idx="0"/>
              </p:cNvCxnSpPr>
              <p:nvPr/>
            </p:nvCxnSpPr>
            <p:spPr>
              <a:xfrm flipH="1">
                <a:off x="358726" y="-1"/>
                <a:ext cx="1274" cy="178659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直接连接符 12"/>
              <p:cNvCxnSpPr/>
              <p:nvPr/>
            </p:nvCxnSpPr>
            <p:spPr>
              <a:xfrm>
                <a:off x="370500" y="360000"/>
                <a:ext cx="18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直接连接符 13"/>
              <p:cNvCxnSpPr/>
              <p:nvPr/>
            </p:nvCxnSpPr>
            <p:spPr>
              <a:xfrm>
                <a:off x="370500" y="720000"/>
                <a:ext cx="18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直接连接符 14"/>
              <p:cNvCxnSpPr/>
              <p:nvPr/>
            </p:nvCxnSpPr>
            <p:spPr>
              <a:xfrm>
                <a:off x="370500" y="1080000"/>
                <a:ext cx="18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直接连接符 15"/>
              <p:cNvCxnSpPr/>
              <p:nvPr/>
            </p:nvCxnSpPr>
            <p:spPr>
              <a:xfrm>
                <a:off x="370500" y="1440000"/>
                <a:ext cx="18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文本框 20"/>
              <p:cNvSpPr txBox="1"/>
              <p:nvPr/>
            </p:nvSpPr>
            <p:spPr>
              <a:xfrm>
                <a:off x="0" y="-198070"/>
                <a:ext cx="533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 smtClean="0"/>
                  <a:t>1</a:t>
                </a:r>
              </a:p>
            </p:txBody>
          </p:sp>
          <p:sp>
            <p:nvSpPr>
              <p:cNvPr id="22" name="文本框 21"/>
              <p:cNvSpPr txBox="1"/>
              <p:nvPr/>
            </p:nvSpPr>
            <p:spPr>
              <a:xfrm>
                <a:off x="-78750" y="161929"/>
                <a:ext cx="533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 smtClean="0"/>
                  <a:t>0.8</a:t>
                </a:r>
              </a:p>
            </p:txBody>
          </p:sp>
          <p:sp>
            <p:nvSpPr>
              <p:cNvPr id="23" name="文本框 22"/>
              <p:cNvSpPr txBox="1"/>
              <p:nvPr/>
            </p:nvSpPr>
            <p:spPr>
              <a:xfrm>
                <a:off x="-78750" y="521928"/>
                <a:ext cx="533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 smtClean="0"/>
                  <a:t>0.6</a:t>
                </a:r>
              </a:p>
            </p:txBody>
          </p:sp>
          <p:sp>
            <p:nvSpPr>
              <p:cNvPr id="24" name="文本框 23"/>
              <p:cNvSpPr txBox="1"/>
              <p:nvPr/>
            </p:nvSpPr>
            <p:spPr>
              <a:xfrm>
                <a:off x="-81300" y="882993"/>
                <a:ext cx="533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 smtClean="0"/>
                  <a:t>0.4</a:t>
                </a:r>
              </a:p>
            </p:txBody>
          </p:sp>
          <p:sp>
            <p:nvSpPr>
              <p:cNvPr id="25" name="文本框 24"/>
              <p:cNvSpPr txBox="1"/>
              <p:nvPr/>
            </p:nvSpPr>
            <p:spPr>
              <a:xfrm>
                <a:off x="-78000" y="1251259"/>
                <a:ext cx="533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 smtClean="0"/>
                  <a:t>0.2</a:t>
                </a:r>
              </a:p>
            </p:txBody>
          </p:sp>
          <p:sp>
            <p:nvSpPr>
              <p:cNvPr id="26" name="文本框 25"/>
              <p:cNvSpPr txBox="1"/>
              <p:nvPr/>
            </p:nvSpPr>
            <p:spPr>
              <a:xfrm>
                <a:off x="-81300" y="1612324"/>
                <a:ext cx="533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dirty="0" smtClean="0"/>
                  <a:t>0</a:t>
                </a:r>
              </a:p>
            </p:txBody>
          </p:sp>
        </p:grpSp>
        <p:grpSp>
          <p:nvGrpSpPr>
            <p:cNvPr id="28" name="组合 27"/>
            <p:cNvGrpSpPr/>
            <p:nvPr/>
          </p:nvGrpSpPr>
          <p:grpSpPr>
            <a:xfrm>
              <a:off x="6297376" y="-189864"/>
              <a:ext cx="801300" cy="2179726"/>
              <a:chOff x="-81300" y="-198070"/>
              <a:chExt cx="801300" cy="2179726"/>
            </a:xfrm>
          </p:grpSpPr>
          <p:sp>
            <p:nvSpPr>
              <p:cNvPr id="29" name="椭圆 28"/>
              <p:cNvSpPr/>
              <p:nvPr/>
            </p:nvSpPr>
            <p:spPr>
              <a:xfrm>
                <a:off x="0" y="-1"/>
                <a:ext cx="720000" cy="18000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30" name="直接连接符 29"/>
              <p:cNvCxnSpPr>
                <a:stCxn id="29" idx="0"/>
              </p:cNvCxnSpPr>
              <p:nvPr/>
            </p:nvCxnSpPr>
            <p:spPr>
              <a:xfrm flipH="1">
                <a:off x="358726" y="-1"/>
                <a:ext cx="1274" cy="178659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接连接符 30"/>
              <p:cNvCxnSpPr/>
              <p:nvPr/>
            </p:nvCxnSpPr>
            <p:spPr>
              <a:xfrm>
                <a:off x="370500" y="360000"/>
                <a:ext cx="18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接连接符 31"/>
              <p:cNvCxnSpPr/>
              <p:nvPr/>
            </p:nvCxnSpPr>
            <p:spPr>
              <a:xfrm>
                <a:off x="370500" y="720000"/>
                <a:ext cx="18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接连接符 32"/>
              <p:cNvCxnSpPr/>
              <p:nvPr/>
            </p:nvCxnSpPr>
            <p:spPr>
              <a:xfrm>
                <a:off x="370500" y="1080000"/>
                <a:ext cx="18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接连接符 33"/>
              <p:cNvCxnSpPr/>
              <p:nvPr/>
            </p:nvCxnSpPr>
            <p:spPr>
              <a:xfrm>
                <a:off x="370500" y="1440000"/>
                <a:ext cx="18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文本框 34"/>
              <p:cNvSpPr txBox="1"/>
              <p:nvPr/>
            </p:nvSpPr>
            <p:spPr>
              <a:xfrm>
                <a:off x="0" y="-198070"/>
                <a:ext cx="533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 smtClean="0"/>
                  <a:t>1</a:t>
                </a:r>
              </a:p>
            </p:txBody>
          </p:sp>
          <p:sp>
            <p:nvSpPr>
              <p:cNvPr id="36" name="文本框 35"/>
              <p:cNvSpPr txBox="1"/>
              <p:nvPr/>
            </p:nvSpPr>
            <p:spPr>
              <a:xfrm>
                <a:off x="-78750" y="161929"/>
                <a:ext cx="533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 smtClean="0"/>
                  <a:t>0.8</a:t>
                </a:r>
              </a:p>
            </p:txBody>
          </p:sp>
          <p:sp>
            <p:nvSpPr>
              <p:cNvPr id="37" name="文本框 36"/>
              <p:cNvSpPr txBox="1"/>
              <p:nvPr/>
            </p:nvSpPr>
            <p:spPr>
              <a:xfrm>
                <a:off x="-78750" y="521928"/>
                <a:ext cx="533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 smtClean="0"/>
                  <a:t>0.6</a:t>
                </a:r>
              </a:p>
            </p:txBody>
          </p:sp>
          <p:sp>
            <p:nvSpPr>
              <p:cNvPr id="38" name="文本框 37"/>
              <p:cNvSpPr txBox="1"/>
              <p:nvPr/>
            </p:nvSpPr>
            <p:spPr>
              <a:xfrm>
                <a:off x="-81300" y="882993"/>
                <a:ext cx="533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 smtClean="0"/>
                  <a:t>0.4</a:t>
                </a:r>
              </a:p>
            </p:txBody>
          </p:sp>
          <p:sp>
            <p:nvSpPr>
              <p:cNvPr id="39" name="文本框 38"/>
              <p:cNvSpPr txBox="1"/>
              <p:nvPr/>
            </p:nvSpPr>
            <p:spPr>
              <a:xfrm>
                <a:off x="-78000" y="1251259"/>
                <a:ext cx="533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 smtClean="0"/>
                  <a:t>0.2</a:t>
                </a:r>
              </a:p>
            </p:txBody>
          </p:sp>
          <p:sp>
            <p:nvSpPr>
              <p:cNvPr id="40" name="文本框 39"/>
              <p:cNvSpPr txBox="1"/>
              <p:nvPr/>
            </p:nvSpPr>
            <p:spPr>
              <a:xfrm>
                <a:off x="-81300" y="1612324"/>
                <a:ext cx="533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dirty="0" smtClean="0"/>
                  <a:t>0</a:t>
                </a:r>
              </a:p>
            </p:txBody>
          </p:sp>
        </p:grpSp>
        <p:cxnSp>
          <p:nvCxnSpPr>
            <p:cNvPr id="47" name="直接连接符 46"/>
            <p:cNvCxnSpPr/>
            <p:nvPr/>
          </p:nvCxnSpPr>
          <p:spPr>
            <a:xfrm flipV="1">
              <a:off x="358726" y="0"/>
              <a:ext cx="6390450" cy="82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/>
            <p:cNvCxnSpPr>
              <a:stCxn id="26" idx="3"/>
              <a:endCxn id="40" idx="3"/>
            </p:cNvCxnSpPr>
            <p:nvPr/>
          </p:nvCxnSpPr>
          <p:spPr>
            <a:xfrm>
              <a:off x="452100" y="1796990"/>
              <a:ext cx="6378676" cy="82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弧形 50"/>
            <p:cNvSpPr/>
            <p:nvPr/>
          </p:nvSpPr>
          <p:spPr>
            <a:xfrm rot="-2700000">
              <a:off x="-1846050" y="0"/>
              <a:ext cx="10800000" cy="10800000"/>
            </a:xfrm>
            <a:prstGeom prst="arc">
              <a:avLst>
                <a:gd name="adj1" fmla="val 16717308"/>
                <a:gd name="adj2" fmla="val 21079901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16434424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3113" y="325663"/>
            <a:ext cx="4068000" cy="3051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3770" y="325663"/>
            <a:ext cx="4068000" cy="3051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5770" y="3376663"/>
            <a:ext cx="4068000" cy="3051000"/>
          </a:xfrm>
          <a:prstGeom prst="rect">
            <a:avLst/>
          </a:prstGeom>
        </p:spPr>
      </p:pic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4531225"/>
              </p:ext>
            </p:extLst>
          </p:nvPr>
        </p:nvGraphicFramePr>
        <p:xfrm>
          <a:off x="5613770" y="3738638"/>
          <a:ext cx="6199823" cy="148336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695643"/>
                <a:gridCol w="1440180"/>
                <a:gridCol w="2032000"/>
                <a:gridCol w="2032000"/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编号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弯曲</a:t>
                      </a:r>
                      <a:r>
                        <a:rPr lang="en-US" altLang="zh-CN" dirty="0" smtClean="0"/>
                        <a:t>j/m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气体浓度</a:t>
                      </a:r>
                      <a:r>
                        <a:rPr lang="en-US" altLang="zh-CN" dirty="0" smtClean="0"/>
                        <a:t>/ppm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最优孔径</a:t>
                      </a:r>
                      <a:r>
                        <a:rPr lang="en-US" altLang="zh-CN" dirty="0" smtClean="0"/>
                        <a:t>/mm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a-1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100ppm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1.565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B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c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63002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924175" y="1690688"/>
            <a:ext cx="6800850" cy="2600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179182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112" y="1120877"/>
            <a:ext cx="11318470" cy="327275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23896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610" y="2948177"/>
            <a:ext cx="3857207" cy="2772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609" y="525661"/>
            <a:ext cx="3857208" cy="2772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815001" y="3009425"/>
            <a:ext cx="3824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(a)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199260" y="3009425"/>
            <a:ext cx="3824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(b)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815001" y="5460845"/>
            <a:ext cx="3824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(c)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199260" y="5460845"/>
            <a:ext cx="3824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(d)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8949" y="3063740"/>
            <a:ext cx="3704400" cy="268066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46129" y="591763"/>
            <a:ext cx="3704400" cy="268066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38949" y="602780"/>
            <a:ext cx="3704400" cy="2680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424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5457" y="662323"/>
            <a:ext cx="3708000" cy="284400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234526" y="1078172"/>
            <a:ext cx="433172" cy="3077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(c)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914" y="774665"/>
            <a:ext cx="3600000" cy="2731658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 rot="16200000">
            <a:off x="3340867" y="1484111"/>
            <a:ext cx="19869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Absorption /a.u.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231518" y="1078172"/>
            <a:ext cx="3376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(a)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819937" y="1078172"/>
            <a:ext cx="433172" cy="3077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(b)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4"/>
          <a:srcRect l="68353" t="62640" r="8527" b="18589"/>
          <a:stretch/>
        </p:blipFill>
        <p:spPr>
          <a:xfrm>
            <a:off x="3218832" y="2436429"/>
            <a:ext cx="792000" cy="506228"/>
          </a:xfrm>
          <a:prstGeom prst="rect">
            <a:avLst/>
          </a:prstGeom>
          <a:noFill/>
        </p:spPr>
      </p:pic>
      <p:sp>
        <p:nvSpPr>
          <p:cNvPr id="10" name="文本框 9"/>
          <p:cNvSpPr txBox="1"/>
          <p:nvPr/>
        </p:nvSpPr>
        <p:spPr>
          <a:xfrm>
            <a:off x="1604058" y="3183145"/>
            <a:ext cx="19869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Gas Concentration /ppm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 rot="16200000">
            <a:off x="-180674" y="1484109"/>
            <a:ext cx="19869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Absorption /a.u.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987189" y="3198546"/>
            <a:ext cx="19869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Gas Concentration /ppm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任意多边形 14"/>
          <p:cNvSpPr/>
          <p:nvPr/>
        </p:nvSpPr>
        <p:spPr>
          <a:xfrm>
            <a:off x="8196219" y="1202750"/>
            <a:ext cx="2989943" cy="1889347"/>
          </a:xfrm>
          <a:custGeom>
            <a:avLst/>
            <a:gdLst>
              <a:gd name="connsiteX0" fmla="*/ 0 w 2902857"/>
              <a:gd name="connsiteY0" fmla="*/ 1815898 h 1815898"/>
              <a:gd name="connsiteX1" fmla="*/ 58057 w 2902857"/>
              <a:gd name="connsiteY1" fmla="*/ 1554641 h 1815898"/>
              <a:gd name="connsiteX2" fmla="*/ 145143 w 2902857"/>
              <a:gd name="connsiteY2" fmla="*/ 1307898 h 1815898"/>
              <a:gd name="connsiteX3" fmla="*/ 261257 w 2902857"/>
              <a:gd name="connsiteY3" fmla="*/ 1104698 h 1815898"/>
              <a:gd name="connsiteX4" fmla="*/ 537029 w 2902857"/>
              <a:gd name="connsiteY4" fmla="*/ 727326 h 1815898"/>
              <a:gd name="connsiteX5" fmla="*/ 943429 w 2902857"/>
              <a:gd name="connsiteY5" fmla="*/ 393498 h 1815898"/>
              <a:gd name="connsiteX6" fmla="*/ 1582057 w 2902857"/>
              <a:gd name="connsiteY6" fmla="*/ 117726 h 1815898"/>
              <a:gd name="connsiteX7" fmla="*/ 2351314 w 2902857"/>
              <a:gd name="connsiteY7" fmla="*/ 16126 h 1815898"/>
              <a:gd name="connsiteX8" fmla="*/ 2902857 w 2902857"/>
              <a:gd name="connsiteY8" fmla="*/ 1612 h 1815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02857" h="1815898">
                <a:moveTo>
                  <a:pt x="0" y="1815898"/>
                </a:moveTo>
                <a:cubicBezTo>
                  <a:pt x="16933" y="1727603"/>
                  <a:pt x="33867" y="1639308"/>
                  <a:pt x="58057" y="1554641"/>
                </a:cubicBezTo>
                <a:cubicBezTo>
                  <a:pt x="82247" y="1469974"/>
                  <a:pt x="111276" y="1382889"/>
                  <a:pt x="145143" y="1307898"/>
                </a:cubicBezTo>
                <a:cubicBezTo>
                  <a:pt x="179010" y="1232907"/>
                  <a:pt x="195943" y="1201460"/>
                  <a:pt x="261257" y="1104698"/>
                </a:cubicBezTo>
                <a:cubicBezTo>
                  <a:pt x="326571" y="1007936"/>
                  <a:pt x="423334" y="845859"/>
                  <a:pt x="537029" y="727326"/>
                </a:cubicBezTo>
                <a:cubicBezTo>
                  <a:pt x="650724" y="608793"/>
                  <a:pt x="769258" y="495098"/>
                  <a:pt x="943429" y="393498"/>
                </a:cubicBezTo>
                <a:cubicBezTo>
                  <a:pt x="1117600" y="291898"/>
                  <a:pt x="1347410" y="180621"/>
                  <a:pt x="1582057" y="117726"/>
                </a:cubicBezTo>
                <a:cubicBezTo>
                  <a:pt x="1816704" y="54831"/>
                  <a:pt x="2131181" y="35478"/>
                  <a:pt x="2351314" y="16126"/>
                </a:cubicBezTo>
                <a:cubicBezTo>
                  <a:pt x="2571447" y="-3226"/>
                  <a:pt x="2737152" y="-807"/>
                  <a:pt x="2902857" y="1612"/>
                </a:cubicBezTo>
              </a:path>
            </a:pathLst>
          </a:custGeom>
          <a:ln>
            <a:solidFill>
              <a:schemeClr val="tx1"/>
            </a:solidFill>
            <a:prstDash val="dash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 rot="16200000">
            <a:off x="6780947" y="1484110"/>
            <a:ext cx="19869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Sensitivity /a.u.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8599665" y="3178545"/>
            <a:ext cx="19869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Bending Radius /cm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" name="Group 4"/>
          <p:cNvGrpSpPr>
            <a:grpSpLocks noChangeAspect="1"/>
          </p:cNvGrpSpPr>
          <p:nvPr/>
        </p:nvGrpSpPr>
        <p:grpSpPr bwMode="auto">
          <a:xfrm>
            <a:off x="4162425" y="671513"/>
            <a:ext cx="3671888" cy="2820987"/>
            <a:chOff x="2622" y="423"/>
            <a:chExt cx="2313" cy="1777"/>
          </a:xfrm>
        </p:grpSpPr>
        <p:sp>
          <p:nvSpPr>
            <p:cNvPr id="13" name="AutoShape 3"/>
            <p:cNvSpPr>
              <a:spLocks noChangeAspect="1" noChangeArrowheads="1" noTextEdit="1"/>
            </p:cNvSpPr>
            <p:nvPr/>
          </p:nvSpPr>
          <p:spPr bwMode="auto">
            <a:xfrm>
              <a:off x="2622" y="423"/>
              <a:ext cx="2313" cy="1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18" name="Group 205"/>
            <p:cNvGrpSpPr>
              <a:grpSpLocks/>
            </p:cNvGrpSpPr>
            <p:nvPr/>
          </p:nvGrpSpPr>
          <p:grpSpPr bwMode="auto">
            <a:xfrm>
              <a:off x="2702" y="552"/>
              <a:ext cx="2101" cy="1556"/>
              <a:chOff x="2702" y="552"/>
              <a:chExt cx="2101" cy="1556"/>
            </a:xfrm>
          </p:grpSpPr>
          <p:sp>
            <p:nvSpPr>
              <p:cNvPr id="267" name="Line 5"/>
              <p:cNvSpPr>
                <a:spLocks noChangeShapeType="1"/>
              </p:cNvSpPr>
              <p:nvPr/>
            </p:nvSpPr>
            <p:spPr bwMode="auto">
              <a:xfrm flipV="1">
                <a:off x="3086" y="1938"/>
                <a:ext cx="0" cy="2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8" name="Line 6"/>
              <p:cNvSpPr>
                <a:spLocks noChangeShapeType="1"/>
              </p:cNvSpPr>
              <p:nvPr/>
            </p:nvSpPr>
            <p:spPr bwMode="auto">
              <a:xfrm flipV="1">
                <a:off x="3242" y="1938"/>
                <a:ext cx="0" cy="2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9" name="Line 7"/>
              <p:cNvSpPr>
                <a:spLocks noChangeShapeType="1"/>
              </p:cNvSpPr>
              <p:nvPr/>
            </p:nvSpPr>
            <p:spPr bwMode="auto">
              <a:xfrm flipV="1">
                <a:off x="3398" y="1938"/>
                <a:ext cx="0" cy="2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0" name="Line 8"/>
              <p:cNvSpPr>
                <a:spLocks noChangeShapeType="1"/>
              </p:cNvSpPr>
              <p:nvPr/>
            </p:nvSpPr>
            <p:spPr bwMode="auto">
              <a:xfrm flipV="1">
                <a:off x="3554" y="1938"/>
                <a:ext cx="0" cy="2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1" name="Line 9"/>
              <p:cNvSpPr>
                <a:spLocks noChangeShapeType="1"/>
              </p:cNvSpPr>
              <p:nvPr/>
            </p:nvSpPr>
            <p:spPr bwMode="auto">
              <a:xfrm flipV="1">
                <a:off x="3866" y="1938"/>
                <a:ext cx="0" cy="2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2" name="Line 10"/>
              <p:cNvSpPr>
                <a:spLocks noChangeShapeType="1"/>
              </p:cNvSpPr>
              <p:nvPr/>
            </p:nvSpPr>
            <p:spPr bwMode="auto">
              <a:xfrm flipV="1">
                <a:off x="4022" y="1938"/>
                <a:ext cx="0" cy="2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3" name="Line 11"/>
              <p:cNvSpPr>
                <a:spLocks noChangeShapeType="1"/>
              </p:cNvSpPr>
              <p:nvPr/>
            </p:nvSpPr>
            <p:spPr bwMode="auto">
              <a:xfrm flipV="1">
                <a:off x="4178" y="1938"/>
                <a:ext cx="0" cy="2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4" name="Line 12"/>
              <p:cNvSpPr>
                <a:spLocks noChangeShapeType="1"/>
              </p:cNvSpPr>
              <p:nvPr/>
            </p:nvSpPr>
            <p:spPr bwMode="auto">
              <a:xfrm flipV="1">
                <a:off x="4335" y="1938"/>
                <a:ext cx="0" cy="2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5" name="Line 13"/>
              <p:cNvSpPr>
                <a:spLocks noChangeShapeType="1"/>
              </p:cNvSpPr>
              <p:nvPr/>
            </p:nvSpPr>
            <p:spPr bwMode="auto">
              <a:xfrm flipV="1">
                <a:off x="4647" y="1938"/>
                <a:ext cx="0" cy="2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6" name="Line 14"/>
              <p:cNvSpPr>
                <a:spLocks noChangeShapeType="1"/>
              </p:cNvSpPr>
              <p:nvPr/>
            </p:nvSpPr>
            <p:spPr bwMode="auto">
              <a:xfrm flipV="1">
                <a:off x="4803" y="1938"/>
                <a:ext cx="0" cy="2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7" name="Line 15"/>
              <p:cNvSpPr>
                <a:spLocks noChangeShapeType="1"/>
              </p:cNvSpPr>
              <p:nvPr/>
            </p:nvSpPr>
            <p:spPr bwMode="auto">
              <a:xfrm flipV="1">
                <a:off x="2930" y="1918"/>
                <a:ext cx="0" cy="4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8" name="Rectangle 16"/>
              <p:cNvSpPr>
                <a:spLocks noChangeArrowheads="1"/>
              </p:cNvSpPr>
              <p:nvPr/>
            </p:nvSpPr>
            <p:spPr bwMode="auto">
              <a:xfrm>
                <a:off x="2876" y="1943"/>
                <a:ext cx="108" cy="1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4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0</a:t>
                </a: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79" name="Line 17"/>
              <p:cNvSpPr>
                <a:spLocks noChangeShapeType="1"/>
              </p:cNvSpPr>
              <p:nvPr/>
            </p:nvSpPr>
            <p:spPr bwMode="auto">
              <a:xfrm flipV="1">
                <a:off x="3710" y="1918"/>
                <a:ext cx="0" cy="4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0" name="Rectangle 18"/>
              <p:cNvSpPr>
                <a:spLocks noChangeArrowheads="1"/>
              </p:cNvSpPr>
              <p:nvPr/>
            </p:nvSpPr>
            <p:spPr bwMode="auto">
              <a:xfrm>
                <a:off x="3596" y="1943"/>
                <a:ext cx="228" cy="1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4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500</a:t>
                </a: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81" name="Line 19"/>
              <p:cNvSpPr>
                <a:spLocks noChangeShapeType="1"/>
              </p:cNvSpPr>
              <p:nvPr/>
            </p:nvSpPr>
            <p:spPr bwMode="auto">
              <a:xfrm flipV="1">
                <a:off x="4491" y="1918"/>
                <a:ext cx="0" cy="4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2" name="Rectangle 20"/>
              <p:cNvSpPr>
                <a:spLocks noChangeArrowheads="1"/>
              </p:cNvSpPr>
              <p:nvPr/>
            </p:nvSpPr>
            <p:spPr bwMode="auto">
              <a:xfrm>
                <a:off x="4347" y="1943"/>
                <a:ext cx="288" cy="1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4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1000</a:t>
                </a: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83" name="Line 21"/>
              <p:cNvSpPr>
                <a:spLocks noChangeShapeType="1"/>
              </p:cNvSpPr>
              <p:nvPr/>
            </p:nvSpPr>
            <p:spPr bwMode="auto">
              <a:xfrm>
                <a:off x="2930" y="1825"/>
                <a:ext cx="20" cy="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4" name="Line 22"/>
              <p:cNvSpPr>
                <a:spLocks noChangeShapeType="1"/>
              </p:cNvSpPr>
              <p:nvPr/>
            </p:nvSpPr>
            <p:spPr bwMode="auto">
              <a:xfrm>
                <a:off x="2930" y="1558"/>
                <a:ext cx="20" cy="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5" name="Line 23"/>
              <p:cNvSpPr>
                <a:spLocks noChangeShapeType="1"/>
              </p:cNvSpPr>
              <p:nvPr/>
            </p:nvSpPr>
            <p:spPr bwMode="auto">
              <a:xfrm>
                <a:off x="2930" y="1291"/>
                <a:ext cx="20" cy="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6" name="Line 24"/>
              <p:cNvSpPr>
                <a:spLocks noChangeShapeType="1"/>
              </p:cNvSpPr>
              <p:nvPr/>
            </p:nvSpPr>
            <p:spPr bwMode="auto">
              <a:xfrm>
                <a:off x="2930" y="1024"/>
                <a:ext cx="20" cy="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7" name="Line 25"/>
              <p:cNvSpPr>
                <a:spLocks noChangeShapeType="1"/>
              </p:cNvSpPr>
              <p:nvPr/>
            </p:nvSpPr>
            <p:spPr bwMode="auto">
              <a:xfrm>
                <a:off x="2930" y="757"/>
                <a:ext cx="20" cy="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8" name="Line 26"/>
              <p:cNvSpPr>
                <a:spLocks noChangeShapeType="1"/>
              </p:cNvSpPr>
              <p:nvPr/>
            </p:nvSpPr>
            <p:spPr bwMode="auto">
              <a:xfrm>
                <a:off x="2930" y="1958"/>
                <a:ext cx="40" cy="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9" name="Rectangle 27"/>
              <p:cNvSpPr>
                <a:spLocks noChangeArrowheads="1"/>
              </p:cNvSpPr>
              <p:nvPr/>
            </p:nvSpPr>
            <p:spPr bwMode="auto">
              <a:xfrm>
                <a:off x="2822" y="1887"/>
                <a:ext cx="108" cy="1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4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0</a:t>
                </a: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90" name="Line 28"/>
              <p:cNvSpPr>
                <a:spLocks noChangeShapeType="1"/>
              </p:cNvSpPr>
              <p:nvPr/>
            </p:nvSpPr>
            <p:spPr bwMode="auto">
              <a:xfrm>
                <a:off x="2930" y="1691"/>
                <a:ext cx="40" cy="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1" name="Rectangle 29"/>
              <p:cNvSpPr>
                <a:spLocks noChangeArrowheads="1"/>
              </p:cNvSpPr>
              <p:nvPr/>
            </p:nvSpPr>
            <p:spPr bwMode="auto">
              <a:xfrm>
                <a:off x="2762" y="1620"/>
                <a:ext cx="168" cy="1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4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20</a:t>
                </a: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92" name="Line 30"/>
              <p:cNvSpPr>
                <a:spLocks noChangeShapeType="1"/>
              </p:cNvSpPr>
              <p:nvPr/>
            </p:nvSpPr>
            <p:spPr bwMode="auto">
              <a:xfrm>
                <a:off x="2930" y="1424"/>
                <a:ext cx="40" cy="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3" name="Rectangle 31"/>
              <p:cNvSpPr>
                <a:spLocks noChangeArrowheads="1"/>
              </p:cNvSpPr>
              <p:nvPr/>
            </p:nvSpPr>
            <p:spPr bwMode="auto">
              <a:xfrm>
                <a:off x="2762" y="1353"/>
                <a:ext cx="168" cy="1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4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40</a:t>
                </a: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94" name="Line 32"/>
              <p:cNvSpPr>
                <a:spLocks noChangeShapeType="1"/>
              </p:cNvSpPr>
              <p:nvPr/>
            </p:nvSpPr>
            <p:spPr bwMode="auto">
              <a:xfrm>
                <a:off x="2930" y="1157"/>
                <a:ext cx="40" cy="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5" name="Rectangle 33"/>
              <p:cNvSpPr>
                <a:spLocks noChangeArrowheads="1"/>
              </p:cNvSpPr>
              <p:nvPr/>
            </p:nvSpPr>
            <p:spPr bwMode="auto">
              <a:xfrm>
                <a:off x="2762" y="1086"/>
                <a:ext cx="168" cy="1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4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60</a:t>
                </a: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96" name="Line 34"/>
              <p:cNvSpPr>
                <a:spLocks noChangeShapeType="1"/>
              </p:cNvSpPr>
              <p:nvPr/>
            </p:nvSpPr>
            <p:spPr bwMode="auto">
              <a:xfrm>
                <a:off x="2930" y="890"/>
                <a:ext cx="40" cy="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7" name="Rectangle 35"/>
              <p:cNvSpPr>
                <a:spLocks noChangeArrowheads="1"/>
              </p:cNvSpPr>
              <p:nvPr/>
            </p:nvSpPr>
            <p:spPr bwMode="auto">
              <a:xfrm>
                <a:off x="2762" y="819"/>
                <a:ext cx="168" cy="1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4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80</a:t>
                </a: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98" name="Line 36"/>
              <p:cNvSpPr>
                <a:spLocks noChangeShapeType="1"/>
              </p:cNvSpPr>
              <p:nvPr/>
            </p:nvSpPr>
            <p:spPr bwMode="auto">
              <a:xfrm>
                <a:off x="2930" y="623"/>
                <a:ext cx="40" cy="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9" name="Rectangle 37"/>
              <p:cNvSpPr>
                <a:spLocks noChangeArrowheads="1"/>
              </p:cNvSpPr>
              <p:nvPr/>
            </p:nvSpPr>
            <p:spPr bwMode="auto">
              <a:xfrm>
                <a:off x="2702" y="552"/>
                <a:ext cx="228" cy="1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4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100</a:t>
                </a: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00" name="Line 38"/>
              <p:cNvSpPr>
                <a:spLocks noChangeShapeType="1"/>
              </p:cNvSpPr>
              <p:nvPr/>
            </p:nvSpPr>
            <p:spPr bwMode="auto">
              <a:xfrm>
                <a:off x="3086" y="623"/>
                <a:ext cx="0" cy="2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1" name="Line 39"/>
              <p:cNvSpPr>
                <a:spLocks noChangeShapeType="1"/>
              </p:cNvSpPr>
              <p:nvPr/>
            </p:nvSpPr>
            <p:spPr bwMode="auto">
              <a:xfrm>
                <a:off x="3242" y="623"/>
                <a:ext cx="0" cy="2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2" name="Line 40"/>
              <p:cNvSpPr>
                <a:spLocks noChangeShapeType="1"/>
              </p:cNvSpPr>
              <p:nvPr/>
            </p:nvSpPr>
            <p:spPr bwMode="auto">
              <a:xfrm>
                <a:off x="3398" y="623"/>
                <a:ext cx="0" cy="2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3" name="Line 41"/>
              <p:cNvSpPr>
                <a:spLocks noChangeShapeType="1"/>
              </p:cNvSpPr>
              <p:nvPr/>
            </p:nvSpPr>
            <p:spPr bwMode="auto">
              <a:xfrm>
                <a:off x="3554" y="623"/>
                <a:ext cx="0" cy="2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4" name="Line 42"/>
              <p:cNvSpPr>
                <a:spLocks noChangeShapeType="1"/>
              </p:cNvSpPr>
              <p:nvPr/>
            </p:nvSpPr>
            <p:spPr bwMode="auto">
              <a:xfrm>
                <a:off x="3866" y="623"/>
                <a:ext cx="0" cy="2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5" name="Line 43"/>
              <p:cNvSpPr>
                <a:spLocks noChangeShapeType="1"/>
              </p:cNvSpPr>
              <p:nvPr/>
            </p:nvSpPr>
            <p:spPr bwMode="auto">
              <a:xfrm>
                <a:off x="4022" y="623"/>
                <a:ext cx="0" cy="2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6" name="Line 44"/>
              <p:cNvSpPr>
                <a:spLocks noChangeShapeType="1"/>
              </p:cNvSpPr>
              <p:nvPr/>
            </p:nvSpPr>
            <p:spPr bwMode="auto">
              <a:xfrm>
                <a:off x="4178" y="623"/>
                <a:ext cx="0" cy="2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7" name="Line 45"/>
              <p:cNvSpPr>
                <a:spLocks noChangeShapeType="1"/>
              </p:cNvSpPr>
              <p:nvPr/>
            </p:nvSpPr>
            <p:spPr bwMode="auto">
              <a:xfrm>
                <a:off x="4335" y="623"/>
                <a:ext cx="0" cy="2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8" name="Line 46"/>
              <p:cNvSpPr>
                <a:spLocks noChangeShapeType="1"/>
              </p:cNvSpPr>
              <p:nvPr/>
            </p:nvSpPr>
            <p:spPr bwMode="auto">
              <a:xfrm>
                <a:off x="4647" y="623"/>
                <a:ext cx="0" cy="2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9" name="Line 47"/>
              <p:cNvSpPr>
                <a:spLocks noChangeShapeType="1"/>
              </p:cNvSpPr>
              <p:nvPr/>
            </p:nvSpPr>
            <p:spPr bwMode="auto">
              <a:xfrm>
                <a:off x="4803" y="623"/>
                <a:ext cx="0" cy="2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0" name="Line 48"/>
              <p:cNvSpPr>
                <a:spLocks noChangeShapeType="1"/>
              </p:cNvSpPr>
              <p:nvPr/>
            </p:nvSpPr>
            <p:spPr bwMode="auto">
              <a:xfrm>
                <a:off x="2930" y="623"/>
                <a:ext cx="0" cy="4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1" name="Line 49"/>
              <p:cNvSpPr>
                <a:spLocks noChangeShapeType="1"/>
              </p:cNvSpPr>
              <p:nvPr/>
            </p:nvSpPr>
            <p:spPr bwMode="auto">
              <a:xfrm>
                <a:off x="3710" y="623"/>
                <a:ext cx="0" cy="4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2" name="Line 50"/>
              <p:cNvSpPr>
                <a:spLocks noChangeShapeType="1"/>
              </p:cNvSpPr>
              <p:nvPr/>
            </p:nvSpPr>
            <p:spPr bwMode="auto">
              <a:xfrm>
                <a:off x="4491" y="623"/>
                <a:ext cx="0" cy="4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3" name="Line 51"/>
              <p:cNvSpPr>
                <a:spLocks noChangeShapeType="1"/>
              </p:cNvSpPr>
              <p:nvPr/>
            </p:nvSpPr>
            <p:spPr bwMode="auto">
              <a:xfrm flipH="1">
                <a:off x="4783" y="1825"/>
                <a:ext cx="20" cy="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4" name="Line 52"/>
              <p:cNvSpPr>
                <a:spLocks noChangeShapeType="1"/>
              </p:cNvSpPr>
              <p:nvPr/>
            </p:nvSpPr>
            <p:spPr bwMode="auto">
              <a:xfrm flipH="1">
                <a:off x="4783" y="1558"/>
                <a:ext cx="20" cy="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5" name="Line 53"/>
              <p:cNvSpPr>
                <a:spLocks noChangeShapeType="1"/>
              </p:cNvSpPr>
              <p:nvPr/>
            </p:nvSpPr>
            <p:spPr bwMode="auto">
              <a:xfrm flipH="1">
                <a:off x="4783" y="1291"/>
                <a:ext cx="20" cy="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6" name="Line 54"/>
              <p:cNvSpPr>
                <a:spLocks noChangeShapeType="1"/>
              </p:cNvSpPr>
              <p:nvPr/>
            </p:nvSpPr>
            <p:spPr bwMode="auto">
              <a:xfrm flipH="1">
                <a:off x="4783" y="1024"/>
                <a:ext cx="20" cy="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7" name="Line 55"/>
              <p:cNvSpPr>
                <a:spLocks noChangeShapeType="1"/>
              </p:cNvSpPr>
              <p:nvPr/>
            </p:nvSpPr>
            <p:spPr bwMode="auto">
              <a:xfrm flipH="1">
                <a:off x="4783" y="757"/>
                <a:ext cx="20" cy="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8" name="Line 56"/>
              <p:cNvSpPr>
                <a:spLocks noChangeShapeType="1"/>
              </p:cNvSpPr>
              <p:nvPr/>
            </p:nvSpPr>
            <p:spPr bwMode="auto">
              <a:xfrm flipH="1">
                <a:off x="4763" y="1958"/>
                <a:ext cx="40" cy="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9" name="Line 57"/>
              <p:cNvSpPr>
                <a:spLocks noChangeShapeType="1"/>
              </p:cNvSpPr>
              <p:nvPr/>
            </p:nvSpPr>
            <p:spPr bwMode="auto">
              <a:xfrm flipH="1">
                <a:off x="4763" y="1691"/>
                <a:ext cx="40" cy="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0" name="Line 58"/>
              <p:cNvSpPr>
                <a:spLocks noChangeShapeType="1"/>
              </p:cNvSpPr>
              <p:nvPr/>
            </p:nvSpPr>
            <p:spPr bwMode="auto">
              <a:xfrm flipH="1">
                <a:off x="4763" y="1424"/>
                <a:ext cx="40" cy="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1" name="Line 59"/>
              <p:cNvSpPr>
                <a:spLocks noChangeShapeType="1"/>
              </p:cNvSpPr>
              <p:nvPr/>
            </p:nvSpPr>
            <p:spPr bwMode="auto">
              <a:xfrm flipH="1">
                <a:off x="4763" y="1157"/>
                <a:ext cx="40" cy="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2" name="Line 60"/>
              <p:cNvSpPr>
                <a:spLocks noChangeShapeType="1"/>
              </p:cNvSpPr>
              <p:nvPr/>
            </p:nvSpPr>
            <p:spPr bwMode="auto">
              <a:xfrm flipH="1">
                <a:off x="4763" y="890"/>
                <a:ext cx="40" cy="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3" name="Line 61"/>
              <p:cNvSpPr>
                <a:spLocks noChangeShapeType="1"/>
              </p:cNvSpPr>
              <p:nvPr/>
            </p:nvSpPr>
            <p:spPr bwMode="auto">
              <a:xfrm flipH="1">
                <a:off x="4763" y="623"/>
                <a:ext cx="40" cy="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4" name="Line 62"/>
              <p:cNvSpPr>
                <a:spLocks noChangeShapeType="1"/>
              </p:cNvSpPr>
              <p:nvPr/>
            </p:nvSpPr>
            <p:spPr bwMode="auto">
              <a:xfrm>
                <a:off x="2930" y="1958"/>
                <a:ext cx="1873" cy="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5" name="Line 63"/>
              <p:cNvSpPr>
                <a:spLocks noChangeShapeType="1"/>
              </p:cNvSpPr>
              <p:nvPr/>
            </p:nvSpPr>
            <p:spPr bwMode="auto">
              <a:xfrm>
                <a:off x="2930" y="623"/>
                <a:ext cx="0" cy="1335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6" name="Line 64"/>
              <p:cNvSpPr>
                <a:spLocks noChangeShapeType="1"/>
              </p:cNvSpPr>
              <p:nvPr/>
            </p:nvSpPr>
            <p:spPr bwMode="auto">
              <a:xfrm>
                <a:off x="2930" y="623"/>
                <a:ext cx="1873" cy="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7" name="Line 65"/>
              <p:cNvSpPr>
                <a:spLocks noChangeShapeType="1"/>
              </p:cNvSpPr>
              <p:nvPr/>
            </p:nvSpPr>
            <p:spPr bwMode="auto">
              <a:xfrm>
                <a:off x="4803" y="623"/>
                <a:ext cx="0" cy="1335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8" name="Line 66"/>
              <p:cNvSpPr>
                <a:spLocks noChangeShapeType="1"/>
              </p:cNvSpPr>
              <p:nvPr/>
            </p:nvSpPr>
            <p:spPr bwMode="auto">
              <a:xfrm flipV="1">
                <a:off x="2930" y="1945"/>
                <a:ext cx="15" cy="13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9" name="Line 67"/>
              <p:cNvSpPr>
                <a:spLocks noChangeShapeType="1"/>
              </p:cNvSpPr>
              <p:nvPr/>
            </p:nvSpPr>
            <p:spPr bwMode="auto">
              <a:xfrm flipV="1">
                <a:off x="2948" y="1941"/>
                <a:ext cx="0" cy="1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0" name="Line 68"/>
              <p:cNvSpPr>
                <a:spLocks noChangeShapeType="1"/>
              </p:cNvSpPr>
              <p:nvPr/>
            </p:nvSpPr>
            <p:spPr bwMode="auto">
              <a:xfrm flipV="1">
                <a:off x="2948" y="1938"/>
                <a:ext cx="4" cy="3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1" name="Line 69"/>
              <p:cNvSpPr>
                <a:spLocks noChangeShapeType="1"/>
              </p:cNvSpPr>
              <p:nvPr/>
            </p:nvSpPr>
            <p:spPr bwMode="auto">
              <a:xfrm flipV="1">
                <a:off x="2953" y="1934"/>
                <a:ext cx="4" cy="3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2" name="Line 70"/>
              <p:cNvSpPr>
                <a:spLocks noChangeShapeType="1"/>
              </p:cNvSpPr>
              <p:nvPr/>
            </p:nvSpPr>
            <p:spPr bwMode="auto">
              <a:xfrm flipV="1">
                <a:off x="2960" y="1925"/>
                <a:ext cx="7" cy="6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3" name="Line 71"/>
              <p:cNvSpPr>
                <a:spLocks noChangeShapeType="1"/>
              </p:cNvSpPr>
              <p:nvPr/>
            </p:nvSpPr>
            <p:spPr bwMode="auto">
              <a:xfrm flipV="1">
                <a:off x="2967" y="1918"/>
                <a:ext cx="8" cy="7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4" name="Line 72"/>
              <p:cNvSpPr>
                <a:spLocks noChangeShapeType="1"/>
              </p:cNvSpPr>
              <p:nvPr/>
            </p:nvSpPr>
            <p:spPr bwMode="auto">
              <a:xfrm flipV="1">
                <a:off x="2978" y="1912"/>
                <a:ext cx="4" cy="3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5" name="Line 73"/>
              <p:cNvSpPr>
                <a:spLocks noChangeShapeType="1"/>
              </p:cNvSpPr>
              <p:nvPr/>
            </p:nvSpPr>
            <p:spPr bwMode="auto">
              <a:xfrm flipV="1">
                <a:off x="2983" y="1908"/>
                <a:ext cx="3" cy="3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6" name="Line 74"/>
              <p:cNvSpPr>
                <a:spLocks noChangeShapeType="1"/>
              </p:cNvSpPr>
              <p:nvPr/>
            </p:nvSpPr>
            <p:spPr bwMode="auto">
              <a:xfrm flipV="1">
                <a:off x="2986" y="1907"/>
                <a:ext cx="1" cy="1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7" name="Line 75"/>
              <p:cNvSpPr>
                <a:spLocks noChangeShapeType="1"/>
              </p:cNvSpPr>
              <p:nvPr/>
            </p:nvSpPr>
            <p:spPr bwMode="auto">
              <a:xfrm flipV="1">
                <a:off x="2990" y="1892"/>
                <a:ext cx="15" cy="13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8" name="Line 76"/>
              <p:cNvSpPr>
                <a:spLocks noChangeShapeType="1"/>
              </p:cNvSpPr>
              <p:nvPr/>
            </p:nvSpPr>
            <p:spPr bwMode="auto">
              <a:xfrm flipV="1">
                <a:off x="3005" y="1892"/>
                <a:ext cx="0" cy="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9" name="Line 77"/>
              <p:cNvSpPr>
                <a:spLocks noChangeShapeType="1"/>
              </p:cNvSpPr>
              <p:nvPr/>
            </p:nvSpPr>
            <p:spPr bwMode="auto">
              <a:xfrm flipV="1">
                <a:off x="3008" y="1885"/>
                <a:ext cx="4" cy="4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40" name="Line 78"/>
              <p:cNvSpPr>
                <a:spLocks noChangeShapeType="1"/>
              </p:cNvSpPr>
              <p:nvPr/>
            </p:nvSpPr>
            <p:spPr bwMode="auto">
              <a:xfrm flipV="1">
                <a:off x="3013" y="1881"/>
                <a:ext cx="4" cy="4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41" name="Line 79"/>
              <p:cNvSpPr>
                <a:spLocks noChangeShapeType="1"/>
              </p:cNvSpPr>
              <p:nvPr/>
            </p:nvSpPr>
            <p:spPr bwMode="auto">
              <a:xfrm flipV="1">
                <a:off x="3020" y="1876"/>
                <a:ext cx="3" cy="2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42" name="Line 80"/>
              <p:cNvSpPr>
                <a:spLocks noChangeShapeType="1"/>
              </p:cNvSpPr>
              <p:nvPr/>
            </p:nvSpPr>
            <p:spPr bwMode="auto">
              <a:xfrm flipV="1">
                <a:off x="3023" y="1865"/>
                <a:ext cx="12" cy="11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43" name="Line 81"/>
              <p:cNvSpPr>
                <a:spLocks noChangeShapeType="1"/>
              </p:cNvSpPr>
              <p:nvPr/>
            </p:nvSpPr>
            <p:spPr bwMode="auto">
              <a:xfrm flipV="1">
                <a:off x="3039" y="1860"/>
                <a:ext cx="3" cy="3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44" name="Line 82"/>
              <p:cNvSpPr>
                <a:spLocks noChangeShapeType="1"/>
              </p:cNvSpPr>
              <p:nvPr/>
            </p:nvSpPr>
            <p:spPr bwMode="auto">
              <a:xfrm flipV="1">
                <a:off x="3042" y="1859"/>
                <a:ext cx="1" cy="1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45" name="Line 83"/>
              <p:cNvSpPr>
                <a:spLocks noChangeShapeType="1"/>
              </p:cNvSpPr>
              <p:nvPr/>
            </p:nvSpPr>
            <p:spPr bwMode="auto">
              <a:xfrm flipV="1">
                <a:off x="3044" y="1855"/>
                <a:ext cx="4" cy="3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46" name="Line 84"/>
              <p:cNvSpPr>
                <a:spLocks noChangeShapeType="1"/>
              </p:cNvSpPr>
              <p:nvPr/>
            </p:nvSpPr>
            <p:spPr bwMode="auto">
              <a:xfrm flipV="1">
                <a:off x="3051" y="1844"/>
                <a:ext cx="10" cy="8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47" name="Line 85"/>
              <p:cNvSpPr>
                <a:spLocks noChangeShapeType="1"/>
              </p:cNvSpPr>
              <p:nvPr/>
            </p:nvSpPr>
            <p:spPr bwMode="auto">
              <a:xfrm flipV="1">
                <a:off x="3061" y="1839"/>
                <a:ext cx="5" cy="5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48" name="Line 86"/>
              <p:cNvSpPr>
                <a:spLocks noChangeShapeType="1"/>
              </p:cNvSpPr>
              <p:nvPr/>
            </p:nvSpPr>
            <p:spPr bwMode="auto">
              <a:xfrm flipV="1">
                <a:off x="3069" y="1833"/>
                <a:ext cx="4" cy="4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49" name="Line 87"/>
              <p:cNvSpPr>
                <a:spLocks noChangeShapeType="1"/>
              </p:cNvSpPr>
              <p:nvPr/>
            </p:nvSpPr>
            <p:spPr bwMode="auto">
              <a:xfrm flipV="1">
                <a:off x="3074" y="1829"/>
                <a:ext cx="4" cy="3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50" name="Line 88"/>
              <p:cNvSpPr>
                <a:spLocks noChangeShapeType="1"/>
              </p:cNvSpPr>
              <p:nvPr/>
            </p:nvSpPr>
            <p:spPr bwMode="auto">
              <a:xfrm flipV="1">
                <a:off x="3081" y="1813"/>
                <a:ext cx="16" cy="13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51" name="Line 89"/>
              <p:cNvSpPr>
                <a:spLocks noChangeShapeType="1"/>
              </p:cNvSpPr>
              <p:nvPr/>
            </p:nvSpPr>
            <p:spPr bwMode="auto">
              <a:xfrm flipV="1">
                <a:off x="3100" y="1807"/>
                <a:ext cx="4" cy="4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52" name="Line 90"/>
              <p:cNvSpPr>
                <a:spLocks noChangeShapeType="1"/>
              </p:cNvSpPr>
              <p:nvPr/>
            </p:nvSpPr>
            <p:spPr bwMode="auto">
              <a:xfrm flipV="1">
                <a:off x="3105" y="1803"/>
                <a:ext cx="4" cy="4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53" name="Line 91"/>
              <p:cNvSpPr>
                <a:spLocks noChangeShapeType="1"/>
              </p:cNvSpPr>
              <p:nvPr/>
            </p:nvSpPr>
            <p:spPr bwMode="auto">
              <a:xfrm flipV="1">
                <a:off x="3112" y="1796"/>
                <a:ext cx="5" cy="5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54" name="Line 92"/>
              <p:cNvSpPr>
                <a:spLocks noChangeShapeType="1"/>
              </p:cNvSpPr>
              <p:nvPr/>
            </p:nvSpPr>
            <p:spPr bwMode="auto">
              <a:xfrm flipV="1">
                <a:off x="3117" y="1788"/>
                <a:ext cx="11" cy="8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55" name="Line 93"/>
              <p:cNvSpPr>
                <a:spLocks noChangeShapeType="1"/>
              </p:cNvSpPr>
              <p:nvPr/>
            </p:nvSpPr>
            <p:spPr bwMode="auto">
              <a:xfrm flipV="1">
                <a:off x="3131" y="1782"/>
                <a:ext cx="4" cy="3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56" name="Line 94"/>
              <p:cNvSpPr>
                <a:spLocks noChangeShapeType="1"/>
              </p:cNvSpPr>
              <p:nvPr/>
            </p:nvSpPr>
            <p:spPr bwMode="auto">
              <a:xfrm flipV="1">
                <a:off x="3136" y="1777"/>
                <a:ext cx="4" cy="4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57" name="Line 95"/>
              <p:cNvSpPr>
                <a:spLocks noChangeShapeType="1"/>
              </p:cNvSpPr>
              <p:nvPr/>
            </p:nvSpPr>
            <p:spPr bwMode="auto">
              <a:xfrm flipV="1">
                <a:off x="3143" y="1765"/>
                <a:ext cx="12" cy="1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58" name="Line 96"/>
              <p:cNvSpPr>
                <a:spLocks noChangeShapeType="1"/>
              </p:cNvSpPr>
              <p:nvPr/>
            </p:nvSpPr>
            <p:spPr bwMode="auto">
              <a:xfrm flipV="1">
                <a:off x="3155" y="1762"/>
                <a:ext cx="4" cy="3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59" name="Line 97"/>
              <p:cNvSpPr>
                <a:spLocks noChangeShapeType="1"/>
              </p:cNvSpPr>
              <p:nvPr/>
            </p:nvSpPr>
            <p:spPr bwMode="auto">
              <a:xfrm flipV="1">
                <a:off x="3162" y="1756"/>
                <a:ext cx="4" cy="3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60" name="Line 98"/>
              <p:cNvSpPr>
                <a:spLocks noChangeShapeType="1"/>
              </p:cNvSpPr>
              <p:nvPr/>
            </p:nvSpPr>
            <p:spPr bwMode="auto">
              <a:xfrm flipV="1">
                <a:off x="3167" y="1752"/>
                <a:ext cx="4" cy="3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61" name="Line 99"/>
              <p:cNvSpPr>
                <a:spLocks noChangeShapeType="1"/>
              </p:cNvSpPr>
              <p:nvPr/>
            </p:nvSpPr>
            <p:spPr bwMode="auto">
              <a:xfrm flipV="1">
                <a:off x="3174" y="1736"/>
                <a:ext cx="16" cy="13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62" name="Line 100"/>
              <p:cNvSpPr>
                <a:spLocks noChangeShapeType="1"/>
              </p:cNvSpPr>
              <p:nvPr/>
            </p:nvSpPr>
            <p:spPr bwMode="auto">
              <a:xfrm flipV="1">
                <a:off x="3193" y="1730"/>
                <a:ext cx="4" cy="4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63" name="Line 101"/>
              <p:cNvSpPr>
                <a:spLocks noChangeShapeType="1"/>
              </p:cNvSpPr>
              <p:nvPr/>
            </p:nvSpPr>
            <p:spPr bwMode="auto">
              <a:xfrm flipV="1">
                <a:off x="3198" y="1726"/>
                <a:ext cx="4" cy="4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64" name="Line 102"/>
              <p:cNvSpPr>
                <a:spLocks noChangeShapeType="1"/>
              </p:cNvSpPr>
              <p:nvPr/>
            </p:nvSpPr>
            <p:spPr bwMode="auto">
              <a:xfrm flipV="1">
                <a:off x="3205" y="1719"/>
                <a:ext cx="6" cy="5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65" name="Line 103"/>
              <p:cNvSpPr>
                <a:spLocks noChangeShapeType="1"/>
              </p:cNvSpPr>
              <p:nvPr/>
            </p:nvSpPr>
            <p:spPr bwMode="auto">
              <a:xfrm flipV="1">
                <a:off x="3211" y="1711"/>
                <a:ext cx="10" cy="8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66" name="Line 104"/>
              <p:cNvSpPr>
                <a:spLocks noChangeShapeType="1"/>
              </p:cNvSpPr>
              <p:nvPr/>
            </p:nvSpPr>
            <p:spPr bwMode="auto">
              <a:xfrm flipV="1">
                <a:off x="3224" y="1705"/>
                <a:ext cx="4" cy="4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67" name="Line 105"/>
              <p:cNvSpPr>
                <a:spLocks noChangeShapeType="1"/>
              </p:cNvSpPr>
              <p:nvPr/>
            </p:nvSpPr>
            <p:spPr bwMode="auto">
              <a:xfrm flipV="1">
                <a:off x="3229" y="1701"/>
                <a:ext cx="5" cy="3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68" name="Line 106"/>
              <p:cNvSpPr>
                <a:spLocks noChangeShapeType="1"/>
              </p:cNvSpPr>
              <p:nvPr/>
            </p:nvSpPr>
            <p:spPr bwMode="auto">
              <a:xfrm flipV="1">
                <a:off x="3237" y="1689"/>
                <a:ext cx="11" cy="1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69" name="Line 107"/>
              <p:cNvSpPr>
                <a:spLocks noChangeShapeType="1"/>
              </p:cNvSpPr>
              <p:nvPr/>
            </p:nvSpPr>
            <p:spPr bwMode="auto">
              <a:xfrm flipV="1">
                <a:off x="3248" y="1686"/>
                <a:ext cx="4" cy="3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70" name="Line 108"/>
              <p:cNvSpPr>
                <a:spLocks noChangeShapeType="1"/>
              </p:cNvSpPr>
              <p:nvPr/>
            </p:nvSpPr>
            <p:spPr bwMode="auto">
              <a:xfrm flipV="1">
                <a:off x="3256" y="1680"/>
                <a:ext cx="4" cy="3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71" name="Line 109"/>
              <p:cNvSpPr>
                <a:spLocks noChangeShapeType="1"/>
              </p:cNvSpPr>
              <p:nvPr/>
            </p:nvSpPr>
            <p:spPr bwMode="auto">
              <a:xfrm flipV="1">
                <a:off x="3261" y="1676"/>
                <a:ext cx="4" cy="3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72" name="Line 110"/>
              <p:cNvSpPr>
                <a:spLocks noChangeShapeType="1"/>
              </p:cNvSpPr>
              <p:nvPr/>
            </p:nvSpPr>
            <p:spPr bwMode="auto">
              <a:xfrm flipV="1">
                <a:off x="3268" y="1661"/>
                <a:ext cx="16" cy="12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73" name="Line 111"/>
              <p:cNvSpPr>
                <a:spLocks noChangeShapeType="1"/>
              </p:cNvSpPr>
              <p:nvPr/>
            </p:nvSpPr>
            <p:spPr bwMode="auto">
              <a:xfrm flipV="1">
                <a:off x="3287" y="1655"/>
                <a:ext cx="4" cy="4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74" name="Line 112"/>
              <p:cNvSpPr>
                <a:spLocks noChangeShapeType="1"/>
              </p:cNvSpPr>
              <p:nvPr/>
            </p:nvSpPr>
            <p:spPr bwMode="auto">
              <a:xfrm flipV="1">
                <a:off x="3292" y="1651"/>
                <a:ext cx="4" cy="3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75" name="Line 113"/>
              <p:cNvSpPr>
                <a:spLocks noChangeShapeType="1"/>
              </p:cNvSpPr>
              <p:nvPr/>
            </p:nvSpPr>
            <p:spPr bwMode="auto">
              <a:xfrm flipV="1">
                <a:off x="3300" y="1645"/>
                <a:ext cx="4" cy="4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76" name="Line 114"/>
              <p:cNvSpPr>
                <a:spLocks noChangeShapeType="1"/>
              </p:cNvSpPr>
              <p:nvPr/>
            </p:nvSpPr>
            <p:spPr bwMode="auto">
              <a:xfrm flipV="1">
                <a:off x="3304" y="1636"/>
                <a:ext cx="11" cy="9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77" name="Line 115"/>
              <p:cNvSpPr>
                <a:spLocks noChangeShapeType="1"/>
              </p:cNvSpPr>
              <p:nvPr/>
            </p:nvSpPr>
            <p:spPr bwMode="auto">
              <a:xfrm flipV="1">
                <a:off x="3319" y="1631"/>
                <a:ext cx="4" cy="3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78" name="Line 116"/>
              <p:cNvSpPr>
                <a:spLocks noChangeShapeType="1"/>
              </p:cNvSpPr>
              <p:nvPr/>
            </p:nvSpPr>
            <p:spPr bwMode="auto">
              <a:xfrm flipV="1">
                <a:off x="3324" y="1626"/>
                <a:ext cx="4" cy="4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79" name="Line 117"/>
              <p:cNvSpPr>
                <a:spLocks noChangeShapeType="1"/>
              </p:cNvSpPr>
              <p:nvPr/>
            </p:nvSpPr>
            <p:spPr bwMode="auto">
              <a:xfrm flipV="1">
                <a:off x="3331" y="1616"/>
                <a:ext cx="11" cy="8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0" name="Line 118"/>
              <p:cNvSpPr>
                <a:spLocks noChangeShapeType="1"/>
              </p:cNvSpPr>
              <p:nvPr/>
            </p:nvSpPr>
            <p:spPr bwMode="auto">
              <a:xfrm flipV="1">
                <a:off x="3342" y="1612"/>
                <a:ext cx="5" cy="4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1" name="Line 119"/>
              <p:cNvSpPr>
                <a:spLocks noChangeShapeType="1"/>
              </p:cNvSpPr>
              <p:nvPr/>
            </p:nvSpPr>
            <p:spPr bwMode="auto">
              <a:xfrm flipV="1">
                <a:off x="3351" y="1606"/>
                <a:ext cx="4" cy="3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2" name="Line 120"/>
              <p:cNvSpPr>
                <a:spLocks noChangeShapeType="1"/>
              </p:cNvSpPr>
              <p:nvPr/>
            </p:nvSpPr>
            <p:spPr bwMode="auto">
              <a:xfrm flipV="1">
                <a:off x="3356" y="1602"/>
                <a:ext cx="4" cy="3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3" name="Line 121"/>
              <p:cNvSpPr>
                <a:spLocks noChangeShapeType="1"/>
              </p:cNvSpPr>
              <p:nvPr/>
            </p:nvSpPr>
            <p:spPr bwMode="auto">
              <a:xfrm flipV="1">
                <a:off x="3363" y="1587"/>
                <a:ext cx="16" cy="12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4" name="Line 122"/>
              <p:cNvSpPr>
                <a:spLocks noChangeShapeType="1"/>
              </p:cNvSpPr>
              <p:nvPr/>
            </p:nvSpPr>
            <p:spPr bwMode="auto">
              <a:xfrm flipV="1">
                <a:off x="3382" y="1582"/>
                <a:ext cx="5" cy="3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5" name="Line 123"/>
              <p:cNvSpPr>
                <a:spLocks noChangeShapeType="1"/>
              </p:cNvSpPr>
              <p:nvPr/>
            </p:nvSpPr>
            <p:spPr bwMode="auto">
              <a:xfrm flipV="1">
                <a:off x="3388" y="1578"/>
                <a:ext cx="4" cy="3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6" name="Line 124"/>
              <p:cNvSpPr>
                <a:spLocks noChangeShapeType="1"/>
              </p:cNvSpPr>
              <p:nvPr/>
            </p:nvSpPr>
            <p:spPr bwMode="auto">
              <a:xfrm flipV="1">
                <a:off x="3395" y="1573"/>
                <a:ext cx="3" cy="2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7" name="Line 125"/>
              <p:cNvSpPr>
                <a:spLocks noChangeShapeType="1"/>
              </p:cNvSpPr>
              <p:nvPr/>
            </p:nvSpPr>
            <p:spPr bwMode="auto">
              <a:xfrm flipV="1">
                <a:off x="3398" y="1563"/>
                <a:ext cx="13" cy="1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8" name="Line 126"/>
              <p:cNvSpPr>
                <a:spLocks noChangeShapeType="1"/>
              </p:cNvSpPr>
              <p:nvPr/>
            </p:nvSpPr>
            <p:spPr bwMode="auto">
              <a:xfrm flipV="1">
                <a:off x="3414" y="1559"/>
                <a:ext cx="3" cy="2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9" name="Line 127"/>
              <p:cNvSpPr>
                <a:spLocks noChangeShapeType="1"/>
              </p:cNvSpPr>
              <p:nvPr/>
            </p:nvSpPr>
            <p:spPr bwMode="auto">
              <a:xfrm flipV="1">
                <a:off x="3417" y="1557"/>
                <a:ext cx="2" cy="2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90" name="Line 128"/>
              <p:cNvSpPr>
                <a:spLocks noChangeShapeType="1"/>
              </p:cNvSpPr>
              <p:nvPr/>
            </p:nvSpPr>
            <p:spPr bwMode="auto">
              <a:xfrm flipV="1">
                <a:off x="3420" y="1553"/>
                <a:ext cx="4" cy="4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91" name="Line 129"/>
              <p:cNvSpPr>
                <a:spLocks noChangeShapeType="1"/>
              </p:cNvSpPr>
              <p:nvPr/>
            </p:nvSpPr>
            <p:spPr bwMode="auto">
              <a:xfrm flipV="1">
                <a:off x="3427" y="1545"/>
                <a:ext cx="8" cy="6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92" name="Line 130"/>
              <p:cNvSpPr>
                <a:spLocks noChangeShapeType="1"/>
              </p:cNvSpPr>
              <p:nvPr/>
            </p:nvSpPr>
            <p:spPr bwMode="auto">
              <a:xfrm flipV="1">
                <a:off x="3435" y="1539"/>
                <a:ext cx="8" cy="6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93" name="Line 131"/>
              <p:cNvSpPr>
                <a:spLocks noChangeShapeType="1"/>
              </p:cNvSpPr>
              <p:nvPr/>
            </p:nvSpPr>
            <p:spPr bwMode="auto">
              <a:xfrm flipV="1">
                <a:off x="3447" y="1533"/>
                <a:ext cx="4" cy="4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94" name="Line 132"/>
              <p:cNvSpPr>
                <a:spLocks noChangeShapeType="1"/>
              </p:cNvSpPr>
              <p:nvPr/>
            </p:nvSpPr>
            <p:spPr bwMode="auto">
              <a:xfrm flipV="1">
                <a:off x="3452" y="1531"/>
                <a:ext cx="2" cy="2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95" name="Line 133"/>
              <p:cNvSpPr>
                <a:spLocks noChangeShapeType="1"/>
              </p:cNvSpPr>
              <p:nvPr/>
            </p:nvSpPr>
            <p:spPr bwMode="auto">
              <a:xfrm flipV="1">
                <a:off x="3454" y="1530"/>
                <a:ext cx="2" cy="1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96" name="Line 134"/>
              <p:cNvSpPr>
                <a:spLocks noChangeShapeType="1"/>
              </p:cNvSpPr>
              <p:nvPr/>
            </p:nvSpPr>
            <p:spPr bwMode="auto">
              <a:xfrm flipV="1">
                <a:off x="3460" y="1517"/>
                <a:ext cx="13" cy="1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97" name="Line 135"/>
              <p:cNvSpPr>
                <a:spLocks noChangeShapeType="1"/>
              </p:cNvSpPr>
              <p:nvPr/>
            </p:nvSpPr>
            <p:spPr bwMode="auto">
              <a:xfrm flipV="1">
                <a:off x="3473" y="1515"/>
                <a:ext cx="3" cy="2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98" name="Line 136"/>
              <p:cNvSpPr>
                <a:spLocks noChangeShapeType="1"/>
              </p:cNvSpPr>
              <p:nvPr/>
            </p:nvSpPr>
            <p:spPr bwMode="auto">
              <a:xfrm flipV="1">
                <a:off x="3479" y="1510"/>
                <a:ext cx="4" cy="3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99" name="Line 137"/>
              <p:cNvSpPr>
                <a:spLocks noChangeShapeType="1"/>
              </p:cNvSpPr>
              <p:nvPr/>
            </p:nvSpPr>
            <p:spPr bwMode="auto">
              <a:xfrm flipV="1">
                <a:off x="3484" y="1506"/>
                <a:ext cx="5" cy="3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0" name="Line 138"/>
              <p:cNvSpPr>
                <a:spLocks noChangeShapeType="1"/>
              </p:cNvSpPr>
              <p:nvPr/>
            </p:nvSpPr>
            <p:spPr bwMode="auto">
              <a:xfrm flipV="1">
                <a:off x="3492" y="1491"/>
                <a:ext cx="16" cy="12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1" name="Line 139"/>
              <p:cNvSpPr>
                <a:spLocks noChangeShapeType="1"/>
              </p:cNvSpPr>
              <p:nvPr/>
            </p:nvSpPr>
            <p:spPr bwMode="auto">
              <a:xfrm flipV="1">
                <a:off x="3511" y="1486"/>
                <a:ext cx="5" cy="3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2" name="Line 140"/>
              <p:cNvSpPr>
                <a:spLocks noChangeShapeType="1"/>
              </p:cNvSpPr>
              <p:nvPr/>
            </p:nvSpPr>
            <p:spPr bwMode="auto">
              <a:xfrm flipV="1">
                <a:off x="3517" y="1482"/>
                <a:ext cx="4" cy="3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3" name="Line 141"/>
              <p:cNvSpPr>
                <a:spLocks noChangeShapeType="1"/>
              </p:cNvSpPr>
              <p:nvPr/>
            </p:nvSpPr>
            <p:spPr bwMode="auto">
              <a:xfrm flipV="1">
                <a:off x="3524" y="1476"/>
                <a:ext cx="5" cy="4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4" name="Line 142"/>
              <p:cNvSpPr>
                <a:spLocks noChangeShapeType="1"/>
              </p:cNvSpPr>
              <p:nvPr/>
            </p:nvSpPr>
            <p:spPr bwMode="auto">
              <a:xfrm flipV="1">
                <a:off x="3529" y="1468"/>
                <a:ext cx="12" cy="8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5" name="Line 143"/>
              <p:cNvSpPr>
                <a:spLocks noChangeShapeType="1"/>
              </p:cNvSpPr>
              <p:nvPr/>
            </p:nvSpPr>
            <p:spPr bwMode="auto">
              <a:xfrm flipV="1">
                <a:off x="3544" y="1463"/>
                <a:ext cx="4" cy="3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6" name="Line 144"/>
              <p:cNvSpPr>
                <a:spLocks noChangeShapeType="1"/>
              </p:cNvSpPr>
              <p:nvPr/>
            </p:nvSpPr>
            <p:spPr bwMode="auto">
              <a:xfrm flipV="1">
                <a:off x="3548" y="1463"/>
                <a:ext cx="0" cy="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7" name="Line 145"/>
              <p:cNvSpPr>
                <a:spLocks noChangeShapeType="1"/>
              </p:cNvSpPr>
              <p:nvPr/>
            </p:nvSpPr>
            <p:spPr bwMode="auto">
              <a:xfrm flipV="1">
                <a:off x="3549" y="1459"/>
                <a:ext cx="5" cy="3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8" name="Line 146"/>
              <p:cNvSpPr>
                <a:spLocks noChangeShapeType="1"/>
              </p:cNvSpPr>
              <p:nvPr/>
            </p:nvSpPr>
            <p:spPr bwMode="auto">
              <a:xfrm flipV="1">
                <a:off x="3557" y="1450"/>
                <a:ext cx="10" cy="6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9" name="Line 147"/>
              <p:cNvSpPr>
                <a:spLocks noChangeShapeType="1"/>
              </p:cNvSpPr>
              <p:nvPr/>
            </p:nvSpPr>
            <p:spPr bwMode="auto">
              <a:xfrm flipV="1">
                <a:off x="3567" y="1445"/>
                <a:ext cx="6" cy="5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10" name="Line 148"/>
              <p:cNvSpPr>
                <a:spLocks noChangeShapeType="1"/>
              </p:cNvSpPr>
              <p:nvPr/>
            </p:nvSpPr>
            <p:spPr bwMode="auto">
              <a:xfrm flipV="1">
                <a:off x="3577" y="1439"/>
                <a:ext cx="4" cy="4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11" name="Line 149"/>
              <p:cNvSpPr>
                <a:spLocks noChangeShapeType="1"/>
              </p:cNvSpPr>
              <p:nvPr/>
            </p:nvSpPr>
            <p:spPr bwMode="auto">
              <a:xfrm flipV="1">
                <a:off x="3582" y="1436"/>
                <a:ext cx="3" cy="3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12" name="Line 150"/>
              <p:cNvSpPr>
                <a:spLocks noChangeShapeType="1"/>
              </p:cNvSpPr>
              <p:nvPr/>
            </p:nvSpPr>
            <p:spPr bwMode="auto">
              <a:xfrm flipV="1">
                <a:off x="3585" y="1436"/>
                <a:ext cx="2" cy="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13" name="Line 151"/>
              <p:cNvSpPr>
                <a:spLocks noChangeShapeType="1"/>
              </p:cNvSpPr>
              <p:nvPr/>
            </p:nvSpPr>
            <p:spPr bwMode="auto">
              <a:xfrm flipV="1">
                <a:off x="3590" y="1423"/>
                <a:ext cx="14" cy="1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14" name="Line 152"/>
              <p:cNvSpPr>
                <a:spLocks noChangeShapeType="1"/>
              </p:cNvSpPr>
              <p:nvPr/>
            </p:nvSpPr>
            <p:spPr bwMode="auto">
              <a:xfrm flipV="1">
                <a:off x="3604" y="1422"/>
                <a:ext cx="2" cy="1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15" name="Line 153"/>
              <p:cNvSpPr>
                <a:spLocks noChangeShapeType="1"/>
              </p:cNvSpPr>
              <p:nvPr/>
            </p:nvSpPr>
            <p:spPr bwMode="auto">
              <a:xfrm flipV="1">
                <a:off x="3610" y="1416"/>
                <a:ext cx="4" cy="3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16" name="Line 154"/>
              <p:cNvSpPr>
                <a:spLocks noChangeShapeType="1"/>
              </p:cNvSpPr>
              <p:nvPr/>
            </p:nvSpPr>
            <p:spPr bwMode="auto">
              <a:xfrm flipV="1">
                <a:off x="3615" y="1412"/>
                <a:ext cx="5" cy="4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17" name="Line 155"/>
              <p:cNvSpPr>
                <a:spLocks noChangeShapeType="1"/>
              </p:cNvSpPr>
              <p:nvPr/>
            </p:nvSpPr>
            <p:spPr bwMode="auto">
              <a:xfrm flipV="1">
                <a:off x="3623" y="1399"/>
                <a:ext cx="17" cy="11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18" name="Line 156"/>
              <p:cNvSpPr>
                <a:spLocks noChangeShapeType="1"/>
              </p:cNvSpPr>
              <p:nvPr/>
            </p:nvSpPr>
            <p:spPr bwMode="auto">
              <a:xfrm flipV="1">
                <a:off x="3643" y="1393"/>
                <a:ext cx="4" cy="3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19" name="Line 157"/>
              <p:cNvSpPr>
                <a:spLocks noChangeShapeType="1"/>
              </p:cNvSpPr>
              <p:nvPr/>
            </p:nvSpPr>
            <p:spPr bwMode="auto">
              <a:xfrm flipV="1">
                <a:off x="3648" y="1390"/>
                <a:ext cx="5" cy="3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20" name="Line 158"/>
              <p:cNvSpPr>
                <a:spLocks noChangeShapeType="1"/>
              </p:cNvSpPr>
              <p:nvPr/>
            </p:nvSpPr>
            <p:spPr bwMode="auto">
              <a:xfrm flipV="1">
                <a:off x="3656" y="1384"/>
                <a:ext cx="4" cy="3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21" name="Line 159"/>
              <p:cNvSpPr>
                <a:spLocks noChangeShapeType="1"/>
              </p:cNvSpPr>
              <p:nvPr/>
            </p:nvSpPr>
            <p:spPr bwMode="auto">
              <a:xfrm flipV="1">
                <a:off x="3660" y="1376"/>
                <a:ext cx="13" cy="8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22" name="Line 160"/>
              <p:cNvSpPr>
                <a:spLocks noChangeShapeType="1"/>
              </p:cNvSpPr>
              <p:nvPr/>
            </p:nvSpPr>
            <p:spPr bwMode="auto">
              <a:xfrm flipV="1">
                <a:off x="3676" y="1372"/>
                <a:ext cx="3" cy="2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23" name="Line 161"/>
              <p:cNvSpPr>
                <a:spLocks noChangeShapeType="1"/>
              </p:cNvSpPr>
              <p:nvPr/>
            </p:nvSpPr>
            <p:spPr bwMode="auto">
              <a:xfrm flipV="1">
                <a:off x="3679" y="1371"/>
                <a:ext cx="1" cy="1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24" name="Line 162"/>
              <p:cNvSpPr>
                <a:spLocks noChangeShapeType="1"/>
              </p:cNvSpPr>
              <p:nvPr/>
            </p:nvSpPr>
            <p:spPr bwMode="auto">
              <a:xfrm flipV="1">
                <a:off x="3682" y="1367"/>
                <a:ext cx="4" cy="3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25" name="Line 163"/>
              <p:cNvSpPr>
                <a:spLocks noChangeShapeType="1"/>
              </p:cNvSpPr>
              <p:nvPr/>
            </p:nvSpPr>
            <p:spPr bwMode="auto">
              <a:xfrm flipV="1">
                <a:off x="3689" y="1359"/>
                <a:ext cx="9" cy="6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26" name="Line 164"/>
              <p:cNvSpPr>
                <a:spLocks noChangeShapeType="1"/>
              </p:cNvSpPr>
              <p:nvPr/>
            </p:nvSpPr>
            <p:spPr bwMode="auto">
              <a:xfrm flipV="1">
                <a:off x="3698" y="1353"/>
                <a:ext cx="8" cy="6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27" name="Line 165"/>
              <p:cNvSpPr>
                <a:spLocks noChangeShapeType="1"/>
              </p:cNvSpPr>
              <p:nvPr/>
            </p:nvSpPr>
            <p:spPr bwMode="auto">
              <a:xfrm flipV="1">
                <a:off x="3709" y="1348"/>
                <a:ext cx="5" cy="3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28" name="Line 166"/>
              <p:cNvSpPr>
                <a:spLocks noChangeShapeType="1"/>
              </p:cNvSpPr>
              <p:nvPr/>
            </p:nvSpPr>
            <p:spPr bwMode="auto">
              <a:xfrm flipV="1">
                <a:off x="3715" y="1346"/>
                <a:ext cx="1" cy="1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29" name="Line 167"/>
              <p:cNvSpPr>
                <a:spLocks noChangeShapeType="1"/>
              </p:cNvSpPr>
              <p:nvPr/>
            </p:nvSpPr>
            <p:spPr bwMode="auto">
              <a:xfrm flipV="1">
                <a:off x="3716" y="1345"/>
                <a:ext cx="3" cy="1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30" name="Line 168"/>
              <p:cNvSpPr>
                <a:spLocks noChangeShapeType="1"/>
              </p:cNvSpPr>
              <p:nvPr/>
            </p:nvSpPr>
            <p:spPr bwMode="auto">
              <a:xfrm flipV="1">
                <a:off x="3723" y="1334"/>
                <a:ext cx="12" cy="8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31" name="Line 169"/>
              <p:cNvSpPr>
                <a:spLocks noChangeShapeType="1"/>
              </p:cNvSpPr>
              <p:nvPr/>
            </p:nvSpPr>
            <p:spPr bwMode="auto">
              <a:xfrm flipV="1">
                <a:off x="3735" y="1331"/>
                <a:ext cx="4" cy="3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32" name="Line 170"/>
              <p:cNvSpPr>
                <a:spLocks noChangeShapeType="1"/>
              </p:cNvSpPr>
              <p:nvPr/>
            </p:nvSpPr>
            <p:spPr bwMode="auto">
              <a:xfrm flipV="1">
                <a:off x="3743" y="1326"/>
                <a:ext cx="4" cy="3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33" name="Line 171"/>
              <p:cNvSpPr>
                <a:spLocks noChangeShapeType="1"/>
              </p:cNvSpPr>
              <p:nvPr/>
            </p:nvSpPr>
            <p:spPr bwMode="auto">
              <a:xfrm flipV="1">
                <a:off x="3748" y="1322"/>
                <a:ext cx="5" cy="3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34" name="Line 172"/>
              <p:cNvSpPr>
                <a:spLocks noChangeShapeType="1"/>
              </p:cNvSpPr>
              <p:nvPr/>
            </p:nvSpPr>
            <p:spPr bwMode="auto">
              <a:xfrm flipV="1">
                <a:off x="3756" y="1309"/>
                <a:ext cx="17" cy="11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35" name="Line 173"/>
              <p:cNvSpPr>
                <a:spLocks noChangeShapeType="1"/>
              </p:cNvSpPr>
              <p:nvPr/>
            </p:nvSpPr>
            <p:spPr bwMode="auto">
              <a:xfrm flipV="1">
                <a:off x="3773" y="1309"/>
                <a:ext cx="0" cy="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36" name="Line 174"/>
              <p:cNvSpPr>
                <a:spLocks noChangeShapeType="1"/>
              </p:cNvSpPr>
              <p:nvPr/>
            </p:nvSpPr>
            <p:spPr bwMode="auto">
              <a:xfrm flipV="1">
                <a:off x="3776" y="1304"/>
                <a:ext cx="5" cy="3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37" name="Line 175"/>
              <p:cNvSpPr>
                <a:spLocks noChangeShapeType="1"/>
              </p:cNvSpPr>
              <p:nvPr/>
            </p:nvSpPr>
            <p:spPr bwMode="auto">
              <a:xfrm flipV="1">
                <a:off x="3782" y="1300"/>
                <a:ext cx="5" cy="3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38" name="Line 176"/>
              <p:cNvSpPr>
                <a:spLocks noChangeShapeType="1"/>
              </p:cNvSpPr>
              <p:nvPr/>
            </p:nvSpPr>
            <p:spPr bwMode="auto">
              <a:xfrm flipV="1">
                <a:off x="3790" y="1297"/>
                <a:ext cx="1" cy="1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39" name="Line 177"/>
              <p:cNvSpPr>
                <a:spLocks noChangeShapeType="1"/>
              </p:cNvSpPr>
              <p:nvPr/>
            </p:nvSpPr>
            <p:spPr bwMode="auto">
              <a:xfrm flipV="1">
                <a:off x="3791" y="1287"/>
                <a:ext cx="16" cy="1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40" name="Line 178"/>
              <p:cNvSpPr>
                <a:spLocks noChangeShapeType="1"/>
              </p:cNvSpPr>
              <p:nvPr/>
            </p:nvSpPr>
            <p:spPr bwMode="auto">
              <a:xfrm flipV="1">
                <a:off x="3810" y="1282"/>
                <a:ext cx="5" cy="3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41" name="Line 179"/>
              <p:cNvSpPr>
                <a:spLocks noChangeShapeType="1"/>
              </p:cNvSpPr>
              <p:nvPr/>
            </p:nvSpPr>
            <p:spPr bwMode="auto">
              <a:xfrm flipV="1">
                <a:off x="3816" y="1278"/>
                <a:ext cx="4" cy="3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42" name="Line 180"/>
              <p:cNvSpPr>
                <a:spLocks noChangeShapeType="1"/>
              </p:cNvSpPr>
              <p:nvPr/>
            </p:nvSpPr>
            <p:spPr bwMode="auto">
              <a:xfrm flipV="1">
                <a:off x="3824" y="1273"/>
                <a:ext cx="5" cy="3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43" name="Line 181"/>
              <p:cNvSpPr>
                <a:spLocks noChangeShapeType="1"/>
              </p:cNvSpPr>
              <p:nvPr/>
            </p:nvSpPr>
            <p:spPr bwMode="auto">
              <a:xfrm flipV="1">
                <a:off x="3829" y="1265"/>
                <a:ext cx="12" cy="8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44" name="Line 182"/>
              <p:cNvSpPr>
                <a:spLocks noChangeShapeType="1"/>
              </p:cNvSpPr>
              <p:nvPr/>
            </p:nvSpPr>
            <p:spPr bwMode="auto">
              <a:xfrm flipV="1">
                <a:off x="3844" y="1261"/>
                <a:ext cx="4" cy="2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45" name="Line 183"/>
              <p:cNvSpPr>
                <a:spLocks noChangeShapeType="1"/>
              </p:cNvSpPr>
              <p:nvPr/>
            </p:nvSpPr>
            <p:spPr bwMode="auto">
              <a:xfrm flipV="1">
                <a:off x="3848" y="1260"/>
                <a:ext cx="1" cy="1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46" name="Line 184"/>
              <p:cNvSpPr>
                <a:spLocks noChangeShapeType="1"/>
              </p:cNvSpPr>
              <p:nvPr/>
            </p:nvSpPr>
            <p:spPr bwMode="auto">
              <a:xfrm flipV="1">
                <a:off x="3850" y="1257"/>
                <a:ext cx="4" cy="3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47" name="Line 185"/>
              <p:cNvSpPr>
                <a:spLocks noChangeShapeType="1"/>
              </p:cNvSpPr>
              <p:nvPr/>
            </p:nvSpPr>
            <p:spPr bwMode="auto">
              <a:xfrm flipV="1">
                <a:off x="3858" y="1249"/>
                <a:ext cx="8" cy="6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48" name="Line 186"/>
              <p:cNvSpPr>
                <a:spLocks noChangeShapeType="1"/>
              </p:cNvSpPr>
              <p:nvPr/>
            </p:nvSpPr>
            <p:spPr bwMode="auto">
              <a:xfrm flipV="1">
                <a:off x="3866" y="1244"/>
                <a:ext cx="9" cy="5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49" name="Line 187"/>
              <p:cNvSpPr>
                <a:spLocks noChangeShapeType="1"/>
              </p:cNvSpPr>
              <p:nvPr/>
            </p:nvSpPr>
            <p:spPr bwMode="auto">
              <a:xfrm flipV="1">
                <a:off x="3878" y="1239"/>
                <a:ext cx="5" cy="3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50" name="Line 188"/>
              <p:cNvSpPr>
                <a:spLocks noChangeShapeType="1"/>
              </p:cNvSpPr>
              <p:nvPr/>
            </p:nvSpPr>
            <p:spPr bwMode="auto">
              <a:xfrm flipV="1">
                <a:off x="3884" y="1237"/>
                <a:ext cx="1" cy="1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51" name="Line 189"/>
              <p:cNvSpPr>
                <a:spLocks noChangeShapeType="1"/>
              </p:cNvSpPr>
              <p:nvPr/>
            </p:nvSpPr>
            <p:spPr bwMode="auto">
              <a:xfrm flipV="1">
                <a:off x="3885" y="1235"/>
                <a:ext cx="3" cy="2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52" name="Line 190"/>
              <p:cNvSpPr>
                <a:spLocks noChangeShapeType="1"/>
              </p:cNvSpPr>
              <p:nvPr/>
            </p:nvSpPr>
            <p:spPr bwMode="auto">
              <a:xfrm flipV="1">
                <a:off x="3892" y="1226"/>
                <a:ext cx="12" cy="7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53" name="Line 191"/>
              <p:cNvSpPr>
                <a:spLocks noChangeShapeType="1"/>
              </p:cNvSpPr>
              <p:nvPr/>
            </p:nvSpPr>
            <p:spPr bwMode="auto">
              <a:xfrm flipV="1">
                <a:off x="3904" y="1223"/>
                <a:ext cx="5" cy="3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54" name="Line 192"/>
              <p:cNvSpPr>
                <a:spLocks noChangeShapeType="1"/>
              </p:cNvSpPr>
              <p:nvPr/>
            </p:nvSpPr>
            <p:spPr bwMode="auto">
              <a:xfrm flipV="1">
                <a:off x="3912" y="1218"/>
                <a:ext cx="5" cy="3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55" name="Line 193"/>
              <p:cNvSpPr>
                <a:spLocks noChangeShapeType="1"/>
              </p:cNvSpPr>
              <p:nvPr/>
            </p:nvSpPr>
            <p:spPr bwMode="auto">
              <a:xfrm flipV="1">
                <a:off x="3918" y="1214"/>
                <a:ext cx="4" cy="3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56" name="Line 194"/>
              <p:cNvSpPr>
                <a:spLocks noChangeShapeType="1"/>
              </p:cNvSpPr>
              <p:nvPr/>
            </p:nvSpPr>
            <p:spPr bwMode="auto">
              <a:xfrm flipV="1">
                <a:off x="3922" y="1214"/>
                <a:ext cx="1" cy="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57" name="Line 195"/>
              <p:cNvSpPr>
                <a:spLocks noChangeShapeType="1"/>
              </p:cNvSpPr>
              <p:nvPr/>
            </p:nvSpPr>
            <p:spPr bwMode="auto">
              <a:xfrm flipV="1">
                <a:off x="3926" y="1203"/>
                <a:ext cx="15" cy="9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58" name="Line 196"/>
              <p:cNvSpPr>
                <a:spLocks noChangeShapeType="1"/>
              </p:cNvSpPr>
              <p:nvPr/>
            </p:nvSpPr>
            <p:spPr bwMode="auto">
              <a:xfrm flipV="1">
                <a:off x="3941" y="1202"/>
                <a:ext cx="2" cy="1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59" name="Line 197"/>
              <p:cNvSpPr>
                <a:spLocks noChangeShapeType="1"/>
              </p:cNvSpPr>
              <p:nvPr/>
            </p:nvSpPr>
            <p:spPr bwMode="auto">
              <a:xfrm flipV="1">
                <a:off x="3947" y="1197"/>
                <a:ext cx="4" cy="3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60" name="Line 198"/>
              <p:cNvSpPr>
                <a:spLocks noChangeShapeType="1"/>
              </p:cNvSpPr>
              <p:nvPr/>
            </p:nvSpPr>
            <p:spPr bwMode="auto">
              <a:xfrm flipV="1">
                <a:off x="3953" y="1193"/>
                <a:ext cx="4" cy="3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61" name="Line 199"/>
              <p:cNvSpPr>
                <a:spLocks noChangeShapeType="1"/>
              </p:cNvSpPr>
              <p:nvPr/>
            </p:nvSpPr>
            <p:spPr bwMode="auto">
              <a:xfrm flipV="1">
                <a:off x="3961" y="1181"/>
                <a:ext cx="17" cy="1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62" name="Line 200"/>
              <p:cNvSpPr>
                <a:spLocks noChangeShapeType="1"/>
              </p:cNvSpPr>
              <p:nvPr/>
            </p:nvSpPr>
            <p:spPr bwMode="auto">
              <a:xfrm flipV="1">
                <a:off x="3981" y="1176"/>
                <a:ext cx="5" cy="3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63" name="Line 201"/>
              <p:cNvSpPr>
                <a:spLocks noChangeShapeType="1"/>
              </p:cNvSpPr>
              <p:nvPr/>
            </p:nvSpPr>
            <p:spPr bwMode="auto">
              <a:xfrm flipV="1">
                <a:off x="3987" y="1172"/>
                <a:ext cx="5" cy="3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64" name="Line 202"/>
              <p:cNvSpPr>
                <a:spLocks noChangeShapeType="1"/>
              </p:cNvSpPr>
              <p:nvPr/>
            </p:nvSpPr>
            <p:spPr bwMode="auto">
              <a:xfrm flipV="1">
                <a:off x="3995" y="1169"/>
                <a:ext cx="2" cy="1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65" name="Line 203"/>
              <p:cNvSpPr>
                <a:spLocks noChangeShapeType="1"/>
              </p:cNvSpPr>
              <p:nvPr/>
            </p:nvSpPr>
            <p:spPr bwMode="auto">
              <a:xfrm flipV="1">
                <a:off x="3997" y="1160"/>
                <a:ext cx="15" cy="9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66" name="Line 204"/>
              <p:cNvSpPr>
                <a:spLocks noChangeShapeType="1"/>
              </p:cNvSpPr>
              <p:nvPr/>
            </p:nvSpPr>
            <p:spPr bwMode="auto">
              <a:xfrm flipV="1">
                <a:off x="4016" y="1158"/>
                <a:ext cx="0" cy="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19" name="Group 406"/>
            <p:cNvGrpSpPr>
              <a:grpSpLocks/>
            </p:cNvGrpSpPr>
            <p:nvPr/>
          </p:nvGrpSpPr>
          <p:grpSpPr bwMode="auto">
            <a:xfrm>
              <a:off x="2908" y="756"/>
              <a:ext cx="1916" cy="1218"/>
              <a:chOff x="2908" y="756"/>
              <a:chExt cx="1916" cy="1218"/>
            </a:xfrm>
          </p:grpSpPr>
          <p:sp>
            <p:nvSpPr>
              <p:cNvPr id="67" name="Line 206"/>
              <p:cNvSpPr>
                <a:spLocks noChangeShapeType="1"/>
              </p:cNvSpPr>
              <p:nvPr/>
            </p:nvSpPr>
            <p:spPr bwMode="auto">
              <a:xfrm flipV="1">
                <a:off x="4016" y="1155"/>
                <a:ext cx="4" cy="3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8" name="Line 207"/>
              <p:cNvSpPr>
                <a:spLocks noChangeShapeType="1"/>
              </p:cNvSpPr>
              <p:nvPr/>
            </p:nvSpPr>
            <p:spPr bwMode="auto">
              <a:xfrm flipV="1">
                <a:off x="4022" y="1152"/>
                <a:ext cx="4" cy="3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9" name="Line 208"/>
              <p:cNvSpPr>
                <a:spLocks noChangeShapeType="1"/>
              </p:cNvSpPr>
              <p:nvPr/>
            </p:nvSpPr>
            <p:spPr bwMode="auto">
              <a:xfrm flipV="1">
                <a:off x="4030" y="1147"/>
                <a:ext cx="5" cy="3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0" name="Line 209"/>
              <p:cNvSpPr>
                <a:spLocks noChangeShapeType="1"/>
              </p:cNvSpPr>
              <p:nvPr/>
            </p:nvSpPr>
            <p:spPr bwMode="auto">
              <a:xfrm flipV="1">
                <a:off x="4035" y="1140"/>
                <a:ext cx="12" cy="7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1" name="Line 210"/>
              <p:cNvSpPr>
                <a:spLocks noChangeShapeType="1"/>
              </p:cNvSpPr>
              <p:nvPr/>
            </p:nvSpPr>
            <p:spPr bwMode="auto">
              <a:xfrm flipV="1">
                <a:off x="4051" y="1136"/>
                <a:ext cx="3" cy="2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2" name="Line 211"/>
              <p:cNvSpPr>
                <a:spLocks noChangeShapeType="1"/>
              </p:cNvSpPr>
              <p:nvPr/>
            </p:nvSpPr>
            <p:spPr bwMode="auto">
              <a:xfrm flipV="1">
                <a:off x="4054" y="1135"/>
                <a:ext cx="1" cy="1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3" name="Line 212"/>
              <p:cNvSpPr>
                <a:spLocks noChangeShapeType="1"/>
              </p:cNvSpPr>
              <p:nvPr/>
            </p:nvSpPr>
            <p:spPr bwMode="auto">
              <a:xfrm flipV="1">
                <a:off x="4056" y="1132"/>
                <a:ext cx="5" cy="2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4" name="Line 213"/>
              <p:cNvSpPr>
                <a:spLocks noChangeShapeType="1"/>
              </p:cNvSpPr>
              <p:nvPr/>
            </p:nvSpPr>
            <p:spPr bwMode="auto">
              <a:xfrm flipV="1">
                <a:off x="4064" y="1125"/>
                <a:ext cx="8" cy="5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5" name="Line 214"/>
              <p:cNvSpPr>
                <a:spLocks noChangeShapeType="1"/>
              </p:cNvSpPr>
              <p:nvPr/>
            </p:nvSpPr>
            <p:spPr bwMode="auto">
              <a:xfrm flipV="1">
                <a:off x="4072" y="1120"/>
                <a:ext cx="10" cy="5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6" name="Line 215"/>
              <p:cNvSpPr>
                <a:spLocks noChangeShapeType="1"/>
              </p:cNvSpPr>
              <p:nvPr/>
            </p:nvSpPr>
            <p:spPr bwMode="auto">
              <a:xfrm flipV="1">
                <a:off x="4085" y="1115"/>
                <a:ext cx="5" cy="3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7" name="Line 216"/>
              <p:cNvSpPr>
                <a:spLocks noChangeShapeType="1"/>
              </p:cNvSpPr>
              <p:nvPr/>
            </p:nvSpPr>
            <p:spPr bwMode="auto">
              <a:xfrm flipV="1">
                <a:off x="4091" y="1112"/>
                <a:ext cx="5" cy="3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8" name="Line 217"/>
              <p:cNvSpPr>
                <a:spLocks noChangeShapeType="1"/>
              </p:cNvSpPr>
              <p:nvPr/>
            </p:nvSpPr>
            <p:spPr bwMode="auto">
              <a:xfrm flipV="1">
                <a:off x="4099" y="1104"/>
                <a:ext cx="11" cy="6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9" name="Line 218"/>
              <p:cNvSpPr>
                <a:spLocks noChangeShapeType="1"/>
              </p:cNvSpPr>
              <p:nvPr/>
            </p:nvSpPr>
            <p:spPr bwMode="auto">
              <a:xfrm flipV="1">
                <a:off x="4110" y="1100"/>
                <a:ext cx="7" cy="4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0" name="Line 219"/>
              <p:cNvSpPr>
                <a:spLocks noChangeShapeType="1"/>
              </p:cNvSpPr>
              <p:nvPr/>
            </p:nvSpPr>
            <p:spPr bwMode="auto">
              <a:xfrm flipV="1">
                <a:off x="4120" y="1095"/>
                <a:ext cx="5" cy="3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1" name="Line 220"/>
              <p:cNvSpPr>
                <a:spLocks noChangeShapeType="1"/>
              </p:cNvSpPr>
              <p:nvPr/>
            </p:nvSpPr>
            <p:spPr bwMode="auto">
              <a:xfrm flipV="1">
                <a:off x="4126" y="1093"/>
                <a:ext cx="3" cy="2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2" name="Line 221"/>
              <p:cNvSpPr>
                <a:spLocks noChangeShapeType="1"/>
              </p:cNvSpPr>
              <p:nvPr/>
            </p:nvSpPr>
            <p:spPr bwMode="auto">
              <a:xfrm flipV="1">
                <a:off x="4129" y="1092"/>
                <a:ext cx="2" cy="1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3" name="Line 222"/>
              <p:cNvSpPr>
                <a:spLocks noChangeShapeType="1"/>
              </p:cNvSpPr>
              <p:nvPr/>
            </p:nvSpPr>
            <p:spPr bwMode="auto">
              <a:xfrm flipV="1">
                <a:off x="4134" y="1083"/>
                <a:ext cx="13" cy="7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4" name="Line 223"/>
              <p:cNvSpPr>
                <a:spLocks noChangeShapeType="1"/>
              </p:cNvSpPr>
              <p:nvPr/>
            </p:nvSpPr>
            <p:spPr bwMode="auto">
              <a:xfrm flipV="1">
                <a:off x="4147" y="1080"/>
                <a:ext cx="5" cy="3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5" name="Line 224"/>
              <p:cNvSpPr>
                <a:spLocks noChangeShapeType="1"/>
              </p:cNvSpPr>
              <p:nvPr/>
            </p:nvSpPr>
            <p:spPr bwMode="auto">
              <a:xfrm flipV="1">
                <a:off x="4156" y="1076"/>
                <a:ext cx="4" cy="2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6" name="Line 225"/>
              <p:cNvSpPr>
                <a:spLocks noChangeShapeType="1"/>
              </p:cNvSpPr>
              <p:nvPr/>
            </p:nvSpPr>
            <p:spPr bwMode="auto">
              <a:xfrm flipV="1">
                <a:off x="4161" y="1072"/>
                <a:ext cx="5" cy="3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7" name="Line 226"/>
              <p:cNvSpPr>
                <a:spLocks noChangeShapeType="1"/>
              </p:cNvSpPr>
              <p:nvPr/>
            </p:nvSpPr>
            <p:spPr bwMode="auto">
              <a:xfrm>
                <a:off x="4166" y="1072"/>
                <a:ext cx="0" cy="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8" name="Line 227"/>
              <p:cNvSpPr>
                <a:spLocks noChangeShapeType="1"/>
              </p:cNvSpPr>
              <p:nvPr/>
            </p:nvSpPr>
            <p:spPr bwMode="auto">
              <a:xfrm flipV="1">
                <a:off x="4170" y="1062"/>
                <a:ext cx="15" cy="8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9" name="Line 228"/>
              <p:cNvSpPr>
                <a:spLocks noChangeShapeType="1"/>
              </p:cNvSpPr>
              <p:nvPr/>
            </p:nvSpPr>
            <p:spPr bwMode="auto">
              <a:xfrm flipV="1">
                <a:off x="4185" y="1061"/>
                <a:ext cx="2" cy="1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0" name="Line 229"/>
              <p:cNvSpPr>
                <a:spLocks noChangeShapeType="1"/>
              </p:cNvSpPr>
              <p:nvPr/>
            </p:nvSpPr>
            <p:spPr bwMode="auto">
              <a:xfrm flipV="1">
                <a:off x="4191" y="1056"/>
                <a:ext cx="5" cy="3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1" name="Line 230"/>
              <p:cNvSpPr>
                <a:spLocks noChangeShapeType="1"/>
              </p:cNvSpPr>
              <p:nvPr/>
            </p:nvSpPr>
            <p:spPr bwMode="auto">
              <a:xfrm flipV="1">
                <a:off x="4197" y="1053"/>
                <a:ext cx="4" cy="3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2" name="Line 231"/>
              <p:cNvSpPr>
                <a:spLocks noChangeShapeType="1"/>
              </p:cNvSpPr>
              <p:nvPr/>
            </p:nvSpPr>
            <p:spPr bwMode="auto">
              <a:xfrm flipV="1">
                <a:off x="4205" y="1042"/>
                <a:ext cx="17" cy="9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3" name="Line 232"/>
              <p:cNvSpPr>
                <a:spLocks noChangeShapeType="1"/>
              </p:cNvSpPr>
              <p:nvPr/>
            </p:nvSpPr>
            <p:spPr bwMode="auto">
              <a:xfrm flipV="1">
                <a:off x="4222" y="1042"/>
                <a:ext cx="1" cy="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4" name="Line 233"/>
              <p:cNvSpPr>
                <a:spLocks noChangeShapeType="1"/>
              </p:cNvSpPr>
              <p:nvPr/>
            </p:nvSpPr>
            <p:spPr bwMode="auto">
              <a:xfrm flipV="1">
                <a:off x="4226" y="1037"/>
                <a:ext cx="5" cy="3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5" name="Line 234"/>
              <p:cNvSpPr>
                <a:spLocks noChangeShapeType="1"/>
              </p:cNvSpPr>
              <p:nvPr/>
            </p:nvSpPr>
            <p:spPr bwMode="auto">
              <a:xfrm flipV="1">
                <a:off x="4232" y="1034"/>
                <a:ext cx="5" cy="2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6" name="Line 235"/>
              <p:cNvSpPr>
                <a:spLocks noChangeShapeType="1"/>
              </p:cNvSpPr>
              <p:nvPr/>
            </p:nvSpPr>
            <p:spPr bwMode="auto">
              <a:xfrm flipV="1">
                <a:off x="4240" y="1032"/>
                <a:ext cx="1" cy="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7" name="Line 236"/>
              <p:cNvSpPr>
                <a:spLocks noChangeShapeType="1"/>
              </p:cNvSpPr>
              <p:nvPr/>
            </p:nvSpPr>
            <p:spPr bwMode="auto">
              <a:xfrm flipV="1">
                <a:off x="4241" y="1023"/>
                <a:ext cx="17" cy="9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8" name="Line 237"/>
              <p:cNvSpPr>
                <a:spLocks noChangeShapeType="1"/>
              </p:cNvSpPr>
              <p:nvPr/>
            </p:nvSpPr>
            <p:spPr bwMode="auto">
              <a:xfrm flipV="1">
                <a:off x="4262" y="1018"/>
                <a:ext cx="5" cy="3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9" name="Line 238"/>
              <p:cNvSpPr>
                <a:spLocks noChangeShapeType="1"/>
              </p:cNvSpPr>
              <p:nvPr/>
            </p:nvSpPr>
            <p:spPr bwMode="auto">
              <a:xfrm flipV="1">
                <a:off x="4268" y="1015"/>
                <a:ext cx="4" cy="3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0" name="Line 239"/>
              <p:cNvSpPr>
                <a:spLocks noChangeShapeType="1"/>
              </p:cNvSpPr>
              <p:nvPr/>
            </p:nvSpPr>
            <p:spPr bwMode="auto">
              <a:xfrm flipV="1">
                <a:off x="4276" y="1012"/>
                <a:ext cx="2" cy="1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1" name="Line 240"/>
              <p:cNvSpPr>
                <a:spLocks noChangeShapeType="1"/>
              </p:cNvSpPr>
              <p:nvPr/>
            </p:nvSpPr>
            <p:spPr bwMode="auto">
              <a:xfrm flipV="1">
                <a:off x="4278" y="1004"/>
                <a:ext cx="16" cy="8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2" name="Line 241"/>
              <p:cNvSpPr>
                <a:spLocks noChangeShapeType="1"/>
              </p:cNvSpPr>
              <p:nvPr/>
            </p:nvSpPr>
            <p:spPr bwMode="auto">
              <a:xfrm flipV="1">
                <a:off x="4297" y="1000"/>
                <a:ext cx="5" cy="2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3" name="Line 242"/>
              <p:cNvSpPr>
                <a:spLocks noChangeShapeType="1"/>
              </p:cNvSpPr>
              <p:nvPr/>
            </p:nvSpPr>
            <p:spPr bwMode="auto">
              <a:xfrm flipV="1">
                <a:off x="4304" y="997"/>
                <a:ext cx="4" cy="2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4" name="Line 243"/>
              <p:cNvSpPr>
                <a:spLocks noChangeShapeType="1"/>
              </p:cNvSpPr>
              <p:nvPr/>
            </p:nvSpPr>
            <p:spPr bwMode="auto">
              <a:xfrm flipV="1">
                <a:off x="4312" y="993"/>
                <a:ext cx="4" cy="2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5" name="Line 244"/>
              <p:cNvSpPr>
                <a:spLocks noChangeShapeType="1"/>
              </p:cNvSpPr>
              <p:nvPr/>
            </p:nvSpPr>
            <p:spPr bwMode="auto">
              <a:xfrm flipV="1">
                <a:off x="4316" y="986"/>
                <a:ext cx="14" cy="7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6" name="Line 245"/>
              <p:cNvSpPr>
                <a:spLocks noChangeShapeType="1"/>
              </p:cNvSpPr>
              <p:nvPr/>
            </p:nvSpPr>
            <p:spPr bwMode="auto">
              <a:xfrm flipV="1">
                <a:off x="4333" y="983"/>
                <a:ext cx="2" cy="1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7" name="Line 246"/>
              <p:cNvSpPr>
                <a:spLocks noChangeShapeType="1"/>
              </p:cNvSpPr>
              <p:nvPr/>
            </p:nvSpPr>
            <p:spPr bwMode="auto">
              <a:xfrm flipV="1">
                <a:off x="4335" y="981"/>
                <a:ext cx="3" cy="2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8" name="Line 247"/>
              <p:cNvSpPr>
                <a:spLocks noChangeShapeType="1"/>
              </p:cNvSpPr>
              <p:nvPr/>
            </p:nvSpPr>
            <p:spPr bwMode="auto">
              <a:xfrm flipV="1">
                <a:off x="4339" y="978"/>
                <a:ext cx="5" cy="3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9" name="Line 248"/>
              <p:cNvSpPr>
                <a:spLocks noChangeShapeType="1"/>
              </p:cNvSpPr>
              <p:nvPr/>
            </p:nvSpPr>
            <p:spPr bwMode="auto">
              <a:xfrm flipV="1">
                <a:off x="4348" y="974"/>
                <a:ext cx="5" cy="2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0" name="Line 249"/>
              <p:cNvSpPr>
                <a:spLocks noChangeShapeType="1"/>
              </p:cNvSpPr>
              <p:nvPr/>
            </p:nvSpPr>
            <p:spPr bwMode="auto">
              <a:xfrm flipV="1">
                <a:off x="4353" y="967"/>
                <a:ext cx="13" cy="7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1" name="Line 250"/>
              <p:cNvSpPr>
                <a:spLocks noChangeShapeType="1"/>
              </p:cNvSpPr>
              <p:nvPr/>
            </p:nvSpPr>
            <p:spPr bwMode="auto">
              <a:xfrm flipV="1">
                <a:off x="4369" y="964"/>
                <a:ext cx="3" cy="2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2" name="Line 251"/>
              <p:cNvSpPr>
                <a:spLocks noChangeShapeType="1"/>
              </p:cNvSpPr>
              <p:nvPr/>
            </p:nvSpPr>
            <p:spPr bwMode="auto">
              <a:xfrm flipV="1">
                <a:off x="4372" y="963"/>
                <a:ext cx="2" cy="1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3" name="Line 252"/>
              <p:cNvSpPr>
                <a:spLocks noChangeShapeType="1"/>
              </p:cNvSpPr>
              <p:nvPr/>
            </p:nvSpPr>
            <p:spPr bwMode="auto">
              <a:xfrm flipV="1">
                <a:off x="4375" y="960"/>
                <a:ext cx="5" cy="2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4" name="Line 253"/>
              <p:cNvSpPr>
                <a:spLocks noChangeShapeType="1"/>
              </p:cNvSpPr>
              <p:nvPr/>
            </p:nvSpPr>
            <p:spPr bwMode="auto">
              <a:xfrm flipV="1">
                <a:off x="4384" y="955"/>
                <a:ext cx="7" cy="3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5" name="Line 254"/>
              <p:cNvSpPr>
                <a:spLocks noChangeShapeType="1"/>
              </p:cNvSpPr>
              <p:nvPr/>
            </p:nvSpPr>
            <p:spPr bwMode="auto">
              <a:xfrm flipV="1">
                <a:off x="4391" y="949"/>
                <a:ext cx="11" cy="6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6" name="Line 255"/>
              <p:cNvSpPr>
                <a:spLocks noChangeShapeType="1"/>
              </p:cNvSpPr>
              <p:nvPr/>
            </p:nvSpPr>
            <p:spPr bwMode="auto">
              <a:xfrm flipV="1">
                <a:off x="4405" y="946"/>
                <a:ext cx="4" cy="2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7" name="Line 256"/>
              <p:cNvSpPr>
                <a:spLocks noChangeShapeType="1"/>
              </p:cNvSpPr>
              <p:nvPr/>
            </p:nvSpPr>
            <p:spPr bwMode="auto">
              <a:xfrm flipV="1">
                <a:off x="4409" y="945"/>
                <a:ext cx="1" cy="1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8" name="Line 257"/>
              <p:cNvSpPr>
                <a:spLocks noChangeShapeType="1"/>
              </p:cNvSpPr>
              <p:nvPr/>
            </p:nvSpPr>
            <p:spPr bwMode="auto">
              <a:xfrm flipV="1">
                <a:off x="4411" y="942"/>
                <a:ext cx="5" cy="3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9" name="Line 258"/>
              <p:cNvSpPr>
                <a:spLocks noChangeShapeType="1"/>
              </p:cNvSpPr>
              <p:nvPr/>
            </p:nvSpPr>
            <p:spPr bwMode="auto">
              <a:xfrm flipV="1">
                <a:off x="4420" y="936"/>
                <a:ext cx="8" cy="4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0" name="Line 259"/>
              <p:cNvSpPr>
                <a:spLocks noChangeShapeType="1"/>
              </p:cNvSpPr>
              <p:nvPr/>
            </p:nvSpPr>
            <p:spPr bwMode="auto">
              <a:xfrm flipV="1">
                <a:off x="4428" y="932"/>
                <a:ext cx="10" cy="4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1" name="Line 260"/>
              <p:cNvSpPr>
                <a:spLocks noChangeShapeType="1"/>
              </p:cNvSpPr>
              <p:nvPr/>
            </p:nvSpPr>
            <p:spPr bwMode="auto">
              <a:xfrm flipV="1">
                <a:off x="4441" y="928"/>
                <a:ext cx="5" cy="2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2" name="Line 261"/>
              <p:cNvSpPr>
                <a:spLocks noChangeShapeType="1"/>
              </p:cNvSpPr>
              <p:nvPr/>
            </p:nvSpPr>
            <p:spPr bwMode="auto">
              <a:xfrm flipV="1">
                <a:off x="4447" y="925"/>
                <a:ext cx="5" cy="2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3" name="Line 262"/>
              <p:cNvSpPr>
                <a:spLocks noChangeShapeType="1"/>
              </p:cNvSpPr>
              <p:nvPr/>
            </p:nvSpPr>
            <p:spPr bwMode="auto">
              <a:xfrm flipV="1">
                <a:off x="4456" y="918"/>
                <a:ext cx="10" cy="5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4" name="Line 263"/>
              <p:cNvSpPr>
                <a:spLocks noChangeShapeType="1"/>
              </p:cNvSpPr>
              <p:nvPr/>
            </p:nvSpPr>
            <p:spPr bwMode="auto">
              <a:xfrm flipV="1">
                <a:off x="4466" y="914"/>
                <a:ext cx="8" cy="4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5" name="Line 264"/>
              <p:cNvSpPr>
                <a:spLocks noChangeShapeType="1"/>
              </p:cNvSpPr>
              <p:nvPr/>
            </p:nvSpPr>
            <p:spPr bwMode="auto">
              <a:xfrm flipV="1">
                <a:off x="4478" y="910"/>
                <a:ext cx="5" cy="3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6" name="Line 265"/>
              <p:cNvSpPr>
                <a:spLocks noChangeShapeType="1"/>
              </p:cNvSpPr>
              <p:nvPr/>
            </p:nvSpPr>
            <p:spPr bwMode="auto">
              <a:xfrm flipV="1">
                <a:off x="4484" y="909"/>
                <a:ext cx="0" cy="1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7" name="Line 266"/>
              <p:cNvSpPr>
                <a:spLocks noChangeShapeType="1"/>
              </p:cNvSpPr>
              <p:nvPr/>
            </p:nvSpPr>
            <p:spPr bwMode="auto">
              <a:xfrm flipV="1">
                <a:off x="4484" y="907"/>
                <a:ext cx="5" cy="2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8" name="Line 267"/>
              <p:cNvSpPr>
                <a:spLocks noChangeShapeType="1"/>
              </p:cNvSpPr>
              <p:nvPr/>
            </p:nvSpPr>
            <p:spPr bwMode="auto">
              <a:xfrm flipV="1">
                <a:off x="4492" y="901"/>
                <a:ext cx="11" cy="5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9" name="Line 268"/>
              <p:cNvSpPr>
                <a:spLocks noChangeShapeType="1"/>
              </p:cNvSpPr>
              <p:nvPr/>
            </p:nvSpPr>
            <p:spPr bwMode="auto">
              <a:xfrm flipV="1">
                <a:off x="4503" y="897"/>
                <a:ext cx="7" cy="4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0" name="Line 269"/>
              <p:cNvSpPr>
                <a:spLocks noChangeShapeType="1"/>
              </p:cNvSpPr>
              <p:nvPr/>
            </p:nvSpPr>
            <p:spPr bwMode="auto">
              <a:xfrm flipV="1">
                <a:off x="4514" y="893"/>
                <a:ext cx="5" cy="2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1" name="Line 270"/>
              <p:cNvSpPr>
                <a:spLocks noChangeShapeType="1"/>
              </p:cNvSpPr>
              <p:nvPr/>
            </p:nvSpPr>
            <p:spPr bwMode="auto">
              <a:xfrm flipV="1">
                <a:off x="4520" y="892"/>
                <a:ext cx="2" cy="1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2" name="Line 271"/>
              <p:cNvSpPr>
                <a:spLocks noChangeShapeType="1"/>
              </p:cNvSpPr>
              <p:nvPr/>
            </p:nvSpPr>
            <p:spPr bwMode="auto">
              <a:xfrm flipV="1">
                <a:off x="4522" y="890"/>
                <a:ext cx="3" cy="2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3" name="Line 272"/>
              <p:cNvSpPr>
                <a:spLocks noChangeShapeType="1"/>
              </p:cNvSpPr>
              <p:nvPr/>
            </p:nvSpPr>
            <p:spPr bwMode="auto">
              <a:xfrm flipV="1">
                <a:off x="4529" y="883"/>
                <a:ext cx="12" cy="6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4" name="Line 273"/>
              <p:cNvSpPr>
                <a:spLocks noChangeShapeType="1"/>
              </p:cNvSpPr>
              <p:nvPr/>
            </p:nvSpPr>
            <p:spPr bwMode="auto">
              <a:xfrm flipV="1">
                <a:off x="4541" y="880"/>
                <a:ext cx="6" cy="3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5" name="Line 274"/>
              <p:cNvSpPr>
                <a:spLocks noChangeShapeType="1"/>
              </p:cNvSpPr>
              <p:nvPr/>
            </p:nvSpPr>
            <p:spPr bwMode="auto">
              <a:xfrm flipV="1">
                <a:off x="4551" y="876"/>
                <a:ext cx="5" cy="3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6" name="Line 275"/>
              <p:cNvSpPr>
                <a:spLocks noChangeShapeType="1"/>
              </p:cNvSpPr>
              <p:nvPr/>
            </p:nvSpPr>
            <p:spPr bwMode="auto">
              <a:xfrm flipV="1">
                <a:off x="4557" y="875"/>
                <a:ext cx="2" cy="1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7" name="Line 276"/>
              <p:cNvSpPr>
                <a:spLocks noChangeShapeType="1"/>
              </p:cNvSpPr>
              <p:nvPr/>
            </p:nvSpPr>
            <p:spPr bwMode="auto">
              <a:xfrm flipV="1">
                <a:off x="4559" y="874"/>
                <a:ext cx="3" cy="1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8" name="Line 277"/>
              <p:cNvSpPr>
                <a:spLocks noChangeShapeType="1"/>
              </p:cNvSpPr>
              <p:nvPr/>
            </p:nvSpPr>
            <p:spPr bwMode="auto">
              <a:xfrm flipV="1">
                <a:off x="4565" y="866"/>
                <a:ext cx="13" cy="6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9" name="Line 278"/>
              <p:cNvSpPr>
                <a:spLocks noChangeShapeType="1"/>
              </p:cNvSpPr>
              <p:nvPr/>
            </p:nvSpPr>
            <p:spPr bwMode="auto">
              <a:xfrm flipV="1">
                <a:off x="4578" y="864"/>
                <a:ext cx="6" cy="2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0" name="Line 279"/>
              <p:cNvSpPr>
                <a:spLocks noChangeShapeType="1"/>
              </p:cNvSpPr>
              <p:nvPr/>
            </p:nvSpPr>
            <p:spPr bwMode="auto">
              <a:xfrm flipV="1">
                <a:off x="4587" y="860"/>
                <a:ext cx="5" cy="2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1" name="Line 280"/>
              <p:cNvSpPr>
                <a:spLocks noChangeShapeType="1"/>
              </p:cNvSpPr>
              <p:nvPr/>
            </p:nvSpPr>
            <p:spPr bwMode="auto">
              <a:xfrm flipV="1">
                <a:off x="4594" y="858"/>
                <a:ext cx="3" cy="1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2" name="Line 281"/>
              <p:cNvSpPr>
                <a:spLocks noChangeShapeType="1"/>
              </p:cNvSpPr>
              <p:nvPr/>
            </p:nvSpPr>
            <p:spPr bwMode="auto">
              <a:xfrm flipV="1">
                <a:off x="4597" y="857"/>
                <a:ext cx="1" cy="1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3" name="Line 282"/>
              <p:cNvSpPr>
                <a:spLocks noChangeShapeType="1"/>
              </p:cNvSpPr>
              <p:nvPr/>
            </p:nvSpPr>
            <p:spPr bwMode="auto">
              <a:xfrm flipV="1">
                <a:off x="4602" y="849"/>
                <a:ext cx="14" cy="6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4" name="Line 283"/>
              <p:cNvSpPr>
                <a:spLocks noChangeShapeType="1"/>
              </p:cNvSpPr>
              <p:nvPr/>
            </p:nvSpPr>
            <p:spPr bwMode="auto">
              <a:xfrm flipV="1">
                <a:off x="4616" y="847"/>
                <a:ext cx="4" cy="2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5" name="Line 284"/>
              <p:cNvSpPr>
                <a:spLocks noChangeShapeType="1"/>
              </p:cNvSpPr>
              <p:nvPr/>
            </p:nvSpPr>
            <p:spPr bwMode="auto">
              <a:xfrm flipV="1">
                <a:off x="4624" y="844"/>
                <a:ext cx="5" cy="2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6" name="Line 285"/>
              <p:cNvSpPr>
                <a:spLocks noChangeShapeType="1"/>
              </p:cNvSpPr>
              <p:nvPr/>
            </p:nvSpPr>
            <p:spPr bwMode="auto">
              <a:xfrm flipV="1">
                <a:off x="4630" y="841"/>
                <a:ext cx="4" cy="2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7" name="Line 286"/>
              <p:cNvSpPr>
                <a:spLocks noChangeShapeType="1"/>
              </p:cNvSpPr>
              <p:nvPr/>
            </p:nvSpPr>
            <p:spPr bwMode="auto">
              <a:xfrm flipV="1">
                <a:off x="4634" y="841"/>
                <a:ext cx="1" cy="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8" name="Line 287"/>
              <p:cNvSpPr>
                <a:spLocks noChangeShapeType="1"/>
              </p:cNvSpPr>
              <p:nvPr/>
            </p:nvSpPr>
            <p:spPr bwMode="auto">
              <a:xfrm flipV="1">
                <a:off x="4639" y="833"/>
                <a:ext cx="14" cy="6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9" name="Line 288"/>
              <p:cNvSpPr>
                <a:spLocks noChangeShapeType="1"/>
              </p:cNvSpPr>
              <p:nvPr/>
            </p:nvSpPr>
            <p:spPr bwMode="auto">
              <a:xfrm flipV="1">
                <a:off x="4653" y="831"/>
                <a:ext cx="4" cy="2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0" name="Line 289"/>
              <p:cNvSpPr>
                <a:spLocks noChangeShapeType="1"/>
              </p:cNvSpPr>
              <p:nvPr/>
            </p:nvSpPr>
            <p:spPr bwMode="auto">
              <a:xfrm flipV="1">
                <a:off x="4661" y="828"/>
                <a:ext cx="5" cy="2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1" name="Line 290"/>
              <p:cNvSpPr>
                <a:spLocks noChangeShapeType="1"/>
              </p:cNvSpPr>
              <p:nvPr/>
            </p:nvSpPr>
            <p:spPr bwMode="auto">
              <a:xfrm flipV="1">
                <a:off x="4667" y="825"/>
                <a:ext cx="5" cy="2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2" name="Line 291"/>
              <p:cNvSpPr>
                <a:spLocks noChangeShapeType="1"/>
              </p:cNvSpPr>
              <p:nvPr/>
            </p:nvSpPr>
            <p:spPr bwMode="auto">
              <a:xfrm flipV="1">
                <a:off x="4672" y="825"/>
                <a:ext cx="0" cy="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3" name="Line 292"/>
              <p:cNvSpPr>
                <a:spLocks noChangeShapeType="1"/>
              </p:cNvSpPr>
              <p:nvPr/>
            </p:nvSpPr>
            <p:spPr bwMode="auto">
              <a:xfrm flipV="1">
                <a:off x="4676" y="817"/>
                <a:ext cx="14" cy="6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4" name="Line 293"/>
              <p:cNvSpPr>
                <a:spLocks noChangeShapeType="1"/>
              </p:cNvSpPr>
              <p:nvPr/>
            </p:nvSpPr>
            <p:spPr bwMode="auto">
              <a:xfrm flipV="1">
                <a:off x="4690" y="815"/>
                <a:ext cx="4" cy="2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5" name="Line 294"/>
              <p:cNvSpPr>
                <a:spLocks noChangeShapeType="1"/>
              </p:cNvSpPr>
              <p:nvPr/>
            </p:nvSpPr>
            <p:spPr bwMode="auto">
              <a:xfrm flipV="1">
                <a:off x="4698" y="812"/>
                <a:ext cx="5" cy="2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6" name="Line 295"/>
              <p:cNvSpPr>
                <a:spLocks noChangeShapeType="1"/>
              </p:cNvSpPr>
              <p:nvPr/>
            </p:nvSpPr>
            <p:spPr bwMode="auto">
              <a:xfrm flipV="1">
                <a:off x="4704" y="809"/>
                <a:ext cx="5" cy="2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7" name="Line 296"/>
              <p:cNvSpPr>
                <a:spLocks noChangeShapeType="1"/>
              </p:cNvSpPr>
              <p:nvPr/>
            </p:nvSpPr>
            <p:spPr bwMode="auto">
              <a:xfrm flipV="1">
                <a:off x="4713" y="801"/>
                <a:ext cx="15" cy="6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8" name="Line 297"/>
              <p:cNvSpPr>
                <a:spLocks noChangeShapeType="1"/>
              </p:cNvSpPr>
              <p:nvPr/>
            </p:nvSpPr>
            <p:spPr bwMode="auto">
              <a:xfrm flipV="1">
                <a:off x="4728" y="800"/>
                <a:ext cx="3" cy="1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9" name="Line 298"/>
              <p:cNvSpPr>
                <a:spLocks noChangeShapeType="1"/>
              </p:cNvSpPr>
              <p:nvPr/>
            </p:nvSpPr>
            <p:spPr bwMode="auto">
              <a:xfrm flipV="1">
                <a:off x="4735" y="796"/>
                <a:ext cx="5" cy="2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0" name="Line 299"/>
              <p:cNvSpPr>
                <a:spLocks noChangeShapeType="1"/>
              </p:cNvSpPr>
              <p:nvPr/>
            </p:nvSpPr>
            <p:spPr bwMode="auto">
              <a:xfrm flipV="1">
                <a:off x="4741" y="794"/>
                <a:ext cx="5" cy="2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1" name="Line 300"/>
              <p:cNvSpPr>
                <a:spLocks noChangeShapeType="1"/>
              </p:cNvSpPr>
              <p:nvPr/>
            </p:nvSpPr>
            <p:spPr bwMode="auto">
              <a:xfrm flipV="1">
                <a:off x="4750" y="786"/>
                <a:ext cx="15" cy="6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2" name="Line 301"/>
              <p:cNvSpPr>
                <a:spLocks noChangeShapeType="1"/>
              </p:cNvSpPr>
              <p:nvPr/>
            </p:nvSpPr>
            <p:spPr bwMode="auto">
              <a:xfrm flipV="1">
                <a:off x="4765" y="784"/>
                <a:ext cx="4" cy="2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3" name="Line 302"/>
              <p:cNvSpPr>
                <a:spLocks noChangeShapeType="1"/>
              </p:cNvSpPr>
              <p:nvPr/>
            </p:nvSpPr>
            <p:spPr bwMode="auto">
              <a:xfrm flipV="1">
                <a:off x="4772" y="781"/>
                <a:ext cx="5" cy="2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4" name="Line 303"/>
              <p:cNvSpPr>
                <a:spLocks noChangeShapeType="1"/>
              </p:cNvSpPr>
              <p:nvPr/>
            </p:nvSpPr>
            <p:spPr bwMode="auto">
              <a:xfrm flipV="1">
                <a:off x="4779" y="779"/>
                <a:ext cx="5" cy="2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5" name="Line 304"/>
              <p:cNvSpPr>
                <a:spLocks noChangeShapeType="1"/>
              </p:cNvSpPr>
              <p:nvPr/>
            </p:nvSpPr>
            <p:spPr bwMode="auto">
              <a:xfrm flipV="1">
                <a:off x="4787" y="771"/>
                <a:ext cx="16" cy="6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6" name="Oval 305"/>
              <p:cNvSpPr>
                <a:spLocks noChangeArrowheads="1"/>
              </p:cNvSpPr>
              <p:nvPr/>
            </p:nvSpPr>
            <p:spPr bwMode="auto">
              <a:xfrm>
                <a:off x="2910" y="1938"/>
                <a:ext cx="36" cy="36"/>
              </a:xfrm>
              <a:prstGeom prst="ellipse">
                <a:avLst/>
              </a:prstGeom>
              <a:solidFill>
                <a:srgbClr val="FFFFFF"/>
              </a:solidFill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7" name="Oval 306"/>
              <p:cNvSpPr>
                <a:spLocks noChangeArrowheads="1"/>
              </p:cNvSpPr>
              <p:nvPr/>
            </p:nvSpPr>
            <p:spPr bwMode="auto">
              <a:xfrm>
                <a:off x="3066" y="1810"/>
                <a:ext cx="36" cy="37"/>
              </a:xfrm>
              <a:prstGeom prst="ellipse">
                <a:avLst/>
              </a:prstGeom>
              <a:solidFill>
                <a:srgbClr val="FFFFFF"/>
              </a:solidFill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8" name="Oval 307"/>
              <p:cNvSpPr>
                <a:spLocks noChangeArrowheads="1"/>
              </p:cNvSpPr>
              <p:nvPr/>
            </p:nvSpPr>
            <p:spPr bwMode="auto">
              <a:xfrm>
                <a:off x="3144" y="1738"/>
                <a:ext cx="36" cy="36"/>
              </a:xfrm>
              <a:prstGeom prst="ellipse">
                <a:avLst/>
              </a:prstGeom>
              <a:solidFill>
                <a:srgbClr val="FFFFFF"/>
              </a:solidFill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9" name="Oval 308"/>
              <p:cNvSpPr>
                <a:spLocks noChangeArrowheads="1"/>
              </p:cNvSpPr>
              <p:nvPr/>
            </p:nvSpPr>
            <p:spPr bwMode="auto">
              <a:xfrm>
                <a:off x="3222" y="1666"/>
                <a:ext cx="36" cy="36"/>
              </a:xfrm>
              <a:prstGeom prst="ellipse">
                <a:avLst/>
              </a:prstGeom>
              <a:solidFill>
                <a:srgbClr val="FFFFFF"/>
              </a:solidFill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0" name="Oval 309"/>
              <p:cNvSpPr>
                <a:spLocks noChangeArrowheads="1"/>
              </p:cNvSpPr>
              <p:nvPr/>
            </p:nvSpPr>
            <p:spPr bwMode="auto">
              <a:xfrm>
                <a:off x="3378" y="1552"/>
                <a:ext cx="36" cy="36"/>
              </a:xfrm>
              <a:prstGeom prst="ellipse">
                <a:avLst/>
              </a:prstGeom>
              <a:solidFill>
                <a:srgbClr val="FFFFFF"/>
              </a:solidFill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1" name="Oval 310"/>
              <p:cNvSpPr>
                <a:spLocks noChangeArrowheads="1"/>
              </p:cNvSpPr>
              <p:nvPr/>
            </p:nvSpPr>
            <p:spPr bwMode="auto">
              <a:xfrm>
                <a:off x="3534" y="1427"/>
                <a:ext cx="36" cy="37"/>
              </a:xfrm>
              <a:prstGeom prst="ellipse">
                <a:avLst/>
              </a:prstGeom>
              <a:solidFill>
                <a:srgbClr val="FFFFFF"/>
              </a:solidFill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2" name="Oval 311"/>
              <p:cNvSpPr>
                <a:spLocks noChangeArrowheads="1"/>
              </p:cNvSpPr>
              <p:nvPr/>
            </p:nvSpPr>
            <p:spPr bwMode="auto">
              <a:xfrm>
                <a:off x="3690" y="1329"/>
                <a:ext cx="36" cy="36"/>
              </a:xfrm>
              <a:prstGeom prst="ellipse">
                <a:avLst/>
              </a:prstGeom>
              <a:solidFill>
                <a:srgbClr val="FFFFFF"/>
              </a:solidFill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3" name="Oval 312"/>
              <p:cNvSpPr>
                <a:spLocks noChangeArrowheads="1"/>
              </p:cNvSpPr>
              <p:nvPr/>
            </p:nvSpPr>
            <p:spPr bwMode="auto">
              <a:xfrm>
                <a:off x="3846" y="1242"/>
                <a:ext cx="37" cy="36"/>
              </a:xfrm>
              <a:prstGeom prst="ellipse">
                <a:avLst/>
              </a:prstGeom>
              <a:solidFill>
                <a:srgbClr val="FFFFFF"/>
              </a:solidFill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4" name="Oval 313"/>
              <p:cNvSpPr>
                <a:spLocks noChangeArrowheads="1"/>
              </p:cNvSpPr>
              <p:nvPr/>
            </p:nvSpPr>
            <p:spPr bwMode="auto">
              <a:xfrm>
                <a:off x="4002" y="1148"/>
                <a:ext cx="37" cy="37"/>
              </a:xfrm>
              <a:prstGeom prst="ellipse">
                <a:avLst/>
              </a:prstGeom>
              <a:solidFill>
                <a:srgbClr val="FFFFFF"/>
              </a:solidFill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5" name="Oval 314"/>
              <p:cNvSpPr>
                <a:spLocks noChangeArrowheads="1"/>
              </p:cNvSpPr>
              <p:nvPr/>
            </p:nvSpPr>
            <p:spPr bwMode="auto">
              <a:xfrm>
                <a:off x="4158" y="1050"/>
                <a:ext cx="37" cy="36"/>
              </a:xfrm>
              <a:prstGeom prst="ellipse">
                <a:avLst/>
              </a:prstGeom>
              <a:solidFill>
                <a:srgbClr val="FFFFFF"/>
              </a:solidFill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6" name="Oval 315"/>
              <p:cNvSpPr>
                <a:spLocks noChangeArrowheads="1"/>
              </p:cNvSpPr>
              <p:nvPr/>
            </p:nvSpPr>
            <p:spPr bwMode="auto">
              <a:xfrm>
                <a:off x="4314" y="947"/>
                <a:ext cx="37" cy="36"/>
              </a:xfrm>
              <a:prstGeom prst="ellipse">
                <a:avLst/>
              </a:prstGeom>
              <a:solidFill>
                <a:srgbClr val="FFFFFF"/>
              </a:solidFill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7" name="Oval 316"/>
              <p:cNvSpPr>
                <a:spLocks noChangeArrowheads="1"/>
              </p:cNvSpPr>
              <p:nvPr/>
            </p:nvSpPr>
            <p:spPr bwMode="auto">
              <a:xfrm>
                <a:off x="4470" y="879"/>
                <a:ext cx="37" cy="36"/>
              </a:xfrm>
              <a:prstGeom prst="ellipse">
                <a:avLst/>
              </a:prstGeom>
              <a:solidFill>
                <a:srgbClr val="FFFFFF"/>
              </a:solidFill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8" name="Oval 317"/>
              <p:cNvSpPr>
                <a:spLocks noChangeArrowheads="1"/>
              </p:cNvSpPr>
              <p:nvPr/>
            </p:nvSpPr>
            <p:spPr bwMode="auto">
              <a:xfrm>
                <a:off x="4783" y="756"/>
                <a:ext cx="36" cy="37"/>
              </a:xfrm>
              <a:prstGeom prst="ellipse">
                <a:avLst/>
              </a:prstGeom>
              <a:solidFill>
                <a:srgbClr val="FFFFFF"/>
              </a:solidFill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9" name="Freeform 318"/>
              <p:cNvSpPr>
                <a:spLocks/>
              </p:cNvSpPr>
              <p:nvPr/>
            </p:nvSpPr>
            <p:spPr bwMode="auto">
              <a:xfrm>
                <a:off x="2930" y="844"/>
                <a:ext cx="1873" cy="1111"/>
              </a:xfrm>
              <a:custGeom>
                <a:avLst/>
                <a:gdLst>
                  <a:gd name="T0" fmla="*/ 140 w 14000"/>
                  <a:gd name="T1" fmla="*/ 8207 h 8327"/>
                  <a:gd name="T2" fmla="*/ 420 w 14000"/>
                  <a:gd name="T3" fmla="*/ 7970 h 8327"/>
                  <a:gd name="T4" fmla="*/ 700 w 14000"/>
                  <a:gd name="T5" fmla="*/ 7736 h 8327"/>
                  <a:gd name="T6" fmla="*/ 980 w 14000"/>
                  <a:gd name="T7" fmla="*/ 7506 h 8327"/>
                  <a:gd name="T8" fmla="*/ 1260 w 14000"/>
                  <a:gd name="T9" fmla="*/ 7280 h 8327"/>
                  <a:gd name="T10" fmla="*/ 1540 w 14000"/>
                  <a:gd name="T11" fmla="*/ 7057 h 8327"/>
                  <a:gd name="T12" fmla="*/ 1820 w 14000"/>
                  <a:gd name="T13" fmla="*/ 6838 h 8327"/>
                  <a:gd name="T14" fmla="*/ 2100 w 14000"/>
                  <a:gd name="T15" fmla="*/ 6622 h 8327"/>
                  <a:gd name="T16" fmla="*/ 2380 w 14000"/>
                  <a:gd name="T17" fmla="*/ 6410 h 8327"/>
                  <a:gd name="T18" fmla="*/ 2660 w 14000"/>
                  <a:gd name="T19" fmla="*/ 6201 h 8327"/>
                  <a:gd name="T20" fmla="*/ 2940 w 14000"/>
                  <a:gd name="T21" fmla="*/ 5995 h 8327"/>
                  <a:gd name="T22" fmla="*/ 3220 w 14000"/>
                  <a:gd name="T23" fmla="*/ 5793 h 8327"/>
                  <a:gd name="T24" fmla="*/ 3500 w 14000"/>
                  <a:gd name="T25" fmla="*/ 5594 h 8327"/>
                  <a:gd name="T26" fmla="*/ 3780 w 14000"/>
                  <a:gd name="T27" fmla="*/ 5398 h 8327"/>
                  <a:gd name="T28" fmla="*/ 4060 w 14000"/>
                  <a:gd name="T29" fmla="*/ 5205 h 8327"/>
                  <a:gd name="T30" fmla="*/ 4340 w 14000"/>
                  <a:gd name="T31" fmla="*/ 5015 h 8327"/>
                  <a:gd name="T32" fmla="*/ 4620 w 14000"/>
                  <a:gd name="T33" fmla="*/ 4829 h 8327"/>
                  <a:gd name="T34" fmla="*/ 4900 w 14000"/>
                  <a:gd name="T35" fmla="*/ 4645 h 8327"/>
                  <a:gd name="T36" fmla="*/ 5180 w 14000"/>
                  <a:gd name="T37" fmla="*/ 4464 h 8327"/>
                  <a:gd name="T38" fmla="*/ 5460 w 14000"/>
                  <a:gd name="T39" fmla="*/ 4287 h 8327"/>
                  <a:gd name="T40" fmla="*/ 5740 w 14000"/>
                  <a:gd name="T41" fmla="*/ 4112 h 8327"/>
                  <a:gd name="T42" fmla="*/ 6020 w 14000"/>
                  <a:gd name="T43" fmla="*/ 3939 h 8327"/>
                  <a:gd name="T44" fmla="*/ 6300 w 14000"/>
                  <a:gd name="T45" fmla="*/ 3770 h 8327"/>
                  <a:gd name="T46" fmla="*/ 6580 w 14000"/>
                  <a:gd name="T47" fmla="*/ 3603 h 8327"/>
                  <a:gd name="T48" fmla="*/ 6860 w 14000"/>
                  <a:gd name="T49" fmla="*/ 3439 h 8327"/>
                  <a:gd name="T50" fmla="*/ 7140 w 14000"/>
                  <a:gd name="T51" fmla="*/ 3278 h 8327"/>
                  <a:gd name="T52" fmla="*/ 7420 w 14000"/>
                  <a:gd name="T53" fmla="*/ 3119 h 8327"/>
                  <a:gd name="T54" fmla="*/ 7700 w 14000"/>
                  <a:gd name="T55" fmla="*/ 2962 h 8327"/>
                  <a:gd name="T56" fmla="*/ 7980 w 14000"/>
                  <a:gd name="T57" fmla="*/ 2809 h 8327"/>
                  <a:gd name="T58" fmla="*/ 8260 w 14000"/>
                  <a:gd name="T59" fmla="*/ 2657 h 8327"/>
                  <a:gd name="T60" fmla="*/ 8540 w 14000"/>
                  <a:gd name="T61" fmla="*/ 2508 h 8327"/>
                  <a:gd name="T62" fmla="*/ 8820 w 14000"/>
                  <a:gd name="T63" fmla="*/ 2361 h 8327"/>
                  <a:gd name="T64" fmla="*/ 9100 w 14000"/>
                  <a:gd name="T65" fmla="*/ 2216 h 8327"/>
                  <a:gd name="T66" fmla="*/ 9380 w 14000"/>
                  <a:gd name="T67" fmla="*/ 2074 h 8327"/>
                  <a:gd name="T68" fmla="*/ 9660 w 14000"/>
                  <a:gd name="T69" fmla="*/ 1934 h 8327"/>
                  <a:gd name="T70" fmla="*/ 9940 w 14000"/>
                  <a:gd name="T71" fmla="*/ 1796 h 8327"/>
                  <a:gd name="T72" fmla="*/ 10220 w 14000"/>
                  <a:gd name="T73" fmla="*/ 1660 h 8327"/>
                  <a:gd name="T74" fmla="*/ 10500 w 14000"/>
                  <a:gd name="T75" fmla="*/ 1525 h 8327"/>
                  <a:gd name="T76" fmla="*/ 10780 w 14000"/>
                  <a:gd name="T77" fmla="*/ 1393 h 8327"/>
                  <a:gd name="T78" fmla="*/ 11060 w 14000"/>
                  <a:gd name="T79" fmla="*/ 1263 h 8327"/>
                  <a:gd name="T80" fmla="*/ 11340 w 14000"/>
                  <a:gd name="T81" fmla="*/ 1135 h 8327"/>
                  <a:gd name="T82" fmla="*/ 11620 w 14000"/>
                  <a:gd name="T83" fmla="*/ 1008 h 8327"/>
                  <a:gd name="T84" fmla="*/ 11900 w 14000"/>
                  <a:gd name="T85" fmla="*/ 884 h 8327"/>
                  <a:gd name="T86" fmla="*/ 12180 w 14000"/>
                  <a:gd name="T87" fmla="*/ 761 h 8327"/>
                  <a:gd name="T88" fmla="*/ 12460 w 14000"/>
                  <a:gd name="T89" fmla="*/ 640 h 8327"/>
                  <a:gd name="T90" fmla="*/ 12740 w 14000"/>
                  <a:gd name="T91" fmla="*/ 520 h 8327"/>
                  <a:gd name="T92" fmla="*/ 13020 w 14000"/>
                  <a:gd name="T93" fmla="*/ 402 h 8327"/>
                  <a:gd name="T94" fmla="*/ 13300 w 14000"/>
                  <a:gd name="T95" fmla="*/ 285 h 8327"/>
                  <a:gd name="T96" fmla="*/ 13580 w 14000"/>
                  <a:gd name="T97" fmla="*/ 170 h 8327"/>
                  <a:gd name="T98" fmla="*/ 13860 w 14000"/>
                  <a:gd name="T99" fmla="*/ 56 h 83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4000" h="8327">
                    <a:moveTo>
                      <a:pt x="0" y="8327"/>
                    </a:moveTo>
                    <a:lnTo>
                      <a:pt x="140" y="8207"/>
                    </a:lnTo>
                    <a:lnTo>
                      <a:pt x="280" y="8088"/>
                    </a:lnTo>
                    <a:lnTo>
                      <a:pt x="420" y="7970"/>
                    </a:lnTo>
                    <a:lnTo>
                      <a:pt x="560" y="7853"/>
                    </a:lnTo>
                    <a:lnTo>
                      <a:pt x="700" y="7736"/>
                    </a:lnTo>
                    <a:lnTo>
                      <a:pt x="840" y="7621"/>
                    </a:lnTo>
                    <a:lnTo>
                      <a:pt x="980" y="7506"/>
                    </a:lnTo>
                    <a:lnTo>
                      <a:pt x="1120" y="7393"/>
                    </a:lnTo>
                    <a:lnTo>
                      <a:pt x="1260" y="7280"/>
                    </a:lnTo>
                    <a:lnTo>
                      <a:pt x="1400" y="7168"/>
                    </a:lnTo>
                    <a:lnTo>
                      <a:pt x="1540" y="7057"/>
                    </a:lnTo>
                    <a:lnTo>
                      <a:pt x="1680" y="6947"/>
                    </a:lnTo>
                    <a:lnTo>
                      <a:pt x="1820" y="6838"/>
                    </a:lnTo>
                    <a:lnTo>
                      <a:pt x="1960" y="6729"/>
                    </a:lnTo>
                    <a:lnTo>
                      <a:pt x="2100" y="6622"/>
                    </a:lnTo>
                    <a:lnTo>
                      <a:pt x="2240" y="6515"/>
                    </a:lnTo>
                    <a:lnTo>
                      <a:pt x="2380" y="6410"/>
                    </a:lnTo>
                    <a:lnTo>
                      <a:pt x="2520" y="6305"/>
                    </a:lnTo>
                    <a:lnTo>
                      <a:pt x="2660" y="6201"/>
                    </a:lnTo>
                    <a:lnTo>
                      <a:pt x="2800" y="6097"/>
                    </a:lnTo>
                    <a:lnTo>
                      <a:pt x="2940" y="5995"/>
                    </a:lnTo>
                    <a:lnTo>
                      <a:pt x="3080" y="5893"/>
                    </a:lnTo>
                    <a:lnTo>
                      <a:pt x="3220" y="5793"/>
                    </a:lnTo>
                    <a:lnTo>
                      <a:pt x="3360" y="5693"/>
                    </a:lnTo>
                    <a:lnTo>
                      <a:pt x="3500" y="5594"/>
                    </a:lnTo>
                    <a:lnTo>
                      <a:pt x="3640" y="5495"/>
                    </a:lnTo>
                    <a:lnTo>
                      <a:pt x="3780" y="5398"/>
                    </a:lnTo>
                    <a:lnTo>
                      <a:pt x="3920" y="5301"/>
                    </a:lnTo>
                    <a:lnTo>
                      <a:pt x="4060" y="5205"/>
                    </a:lnTo>
                    <a:lnTo>
                      <a:pt x="4200" y="5110"/>
                    </a:lnTo>
                    <a:lnTo>
                      <a:pt x="4340" y="5015"/>
                    </a:lnTo>
                    <a:lnTo>
                      <a:pt x="4480" y="4922"/>
                    </a:lnTo>
                    <a:lnTo>
                      <a:pt x="4620" y="4829"/>
                    </a:lnTo>
                    <a:lnTo>
                      <a:pt x="4760" y="4736"/>
                    </a:lnTo>
                    <a:lnTo>
                      <a:pt x="4900" y="4645"/>
                    </a:lnTo>
                    <a:lnTo>
                      <a:pt x="5040" y="4554"/>
                    </a:lnTo>
                    <a:lnTo>
                      <a:pt x="5180" y="4464"/>
                    </a:lnTo>
                    <a:lnTo>
                      <a:pt x="5320" y="4375"/>
                    </a:lnTo>
                    <a:lnTo>
                      <a:pt x="5460" y="4287"/>
                    </a:lnTo>
                    <a:lnTo>
                      <a:pt x="5600" y="4199"/>
                    </a:lnTo>
                    <a:lnTo>
                      <a:pt x="5740" y="4112"/>
                    </a:lnTo>
                    <a:lnTo>
                      <a:pt x="5880" y="4025"/>
                    </a:lnTo>
                    <a:lnTo>
                      <a:pt x="6020" y="3939"/>
                    </a:lnTo>
                    <a:lnTo>
                      <a:pt x="6160" y="3854"/>
                    </a:lnTo>
                    <a:lnTo>
                      <a:pt x="6300" y="3770"/>
                    </a:lnTo>
                    <a:lnTo>
                      <a:pt x="6440" y="3686"/>
                    </a:lnTo>
                    <a:lnTo>
                      <a:pt x="6580" y="3603"/>
                    </a:lnTo>
                    <a:lnTo>
                      <a:pt x="6720" y="3521"/>
                    </a:lnTo>
                    <a:lnTo>
                      <a:pt x="6860" y="3439"/>
                    </a:lnTo>
                    <a:lnTo>
                      <a:pt x="7000" y="3358"/>
                    </a:lnTo>
                    <a:lnTo>
                      <a:pt x="7140" y="3278"/>
                    </a:lnTo>
                    <a:lnTo>
                      <a:pt x="7280" y="3198"/>
                    </a:lnTo>
                    <a:lnTo>
                      <a:pt x="7420" y="3119"/>
                    </a:lnTo>
                    <a:lnTo>
                      <a:pt x="7560" y="3040"/>
                    </a:lnTo>
                    <a:lnTo>
                      <a:pt x="7700" y="2962"/>
                    </a:lnTo>
                    <a:lnTo>
                      <a:pt x="7840" y="2885"/>
                    </a:lnTo>
                    <a:lnTo>
                      <a:pt x="7980" y="2809"/>
                    </a:lnTo>
                    <a:lnTo>
                      <a:pt x="8120" y="2732"/>
                    </a:lnTo>
                    <a:lnTo>
                      <a:pt x="8260" y="2657"/>
                    </a:lnTo>
                    <a:lnTo>
                      <a:pt x="8400" y="2582"/>
                    </a:lnTo>
                    <a:lnTo>
                      <a:pt x="8540" y="2508"/>
                    </a:lnTo>
                    <a:lnTo>
                      <a:pt x="8680" y="2434"/>
                    </a:lnTo>
                    <a:lnTo>
                      <a:pt x="8820" y="2361"/>
                    </a:lnTo>
                    <a:lnTo>
                      <a:pt x="8960" y="2288"/>
                    </a:lnTo>
                    <a:lnTo>
                      <a:pt x="9100" y="2216"/>
                    </a:lnTo>
                    <a:lnTo>
                      <a:pt x="9240" y="2145"/>
                    </a:lnTo>
                    <a:lnTo>
                      <a:pt x="9380" y="2074"/>
                    </a:lnTo>
                    <a:lnTo>
                      <a:pt x="9520" y="2004"/>
                    </a:lnTo>
                    <a:lnTo>
                      <a:pt x="9660" y="1934"/>
                    </a:lnTo>
                    <a:lnTo>
                      <a:pt x="9800" y="1864"/>
                    </a:lnTo>
                    <a:lnTo>
                      <a:pt x="9940" y="1796"/>
                    </a:lnTo>
                    <a:lnTo>
                      <a:pt x="10080" y="1727"/>
                    </a:lnTo>
                    <a:lnTo>
                      <a:pt x="10220" y="1660"/>
                    </a:lnTo>
                    <a:lnTo>
                      <a:pt x="10360" y="1592"/>
                    </a:lnTo>
                    <a:lnTo>
                      <a:pt x="10500" y="1525"/>
                    </a:lnTo>
                    <a:lnTo>
                      <a:pt x="10640" y="1459"/>
                    </a:lnTo>
                    <a:lnTo>
                      <a:pt x="10780" y="1393"/>
                    </a:lnTo>
                    <a:lnTo>
                      <a:pt x="10920" y="1328"/>
                    </a:lnTo>
                    <a:lnTo>
                      <a:pt x="11060" y="1263"/>
                    </a:lnTo>
                    <a:lnTo>
                      <a:pt x="11200" y="1199"/>
                    </a:lnTo>
                    <a:lnTo>
                      <a:pt x="11340" y="1135"/>
                    </a:lnTo>
                    <a:lnTo>
                      <a:pt x="11480" y="1071"/>
                    </a:lnTo>
                    <a:lnTo>
                      <a:pt x="11620" y="1008"/>
                    </a:lnTo>
                    <a:lnTo>
                      <a:pt x="11760" y="946"/>
                    </a:lnTo>
                    <a:lnTo>
                      <a:pt x="11900" y="884"/>
                    </a:lnTo>
                    <a:lnTo>
                      <a:pt x="12040" y="822"/>
                    </a:lnTo>
                    <a:lnTo>
                      <a:pt x="12180" y="761"/>
                    </a:lnTo>
                    <a:lnTo>
                      <a:pt x="12320" y="700"/>
                    </a:lnTo>
                    <a:lnTo>
                      <a:pt x="12460" y="640"/>
                    </a:lnTo>
                    <a:lnTo>
                      <a:pt x="12600" y="579"/>
                    </a:lnTo>
                    <a:lnTo>
                      <a:pt x="12740" y="520"/>
                    </a:lnTo>
                    <a:lnTo>
                      <a:pt x="12880" y="461"/>
                    </a:lnTo>
                    <a:lnTo>
                      <a:pt x="13020" y="402"/>
                    </a:lnTo>
                    <a:lnTo>
                      <a:pt x="13160" y="343"/>
                    </a:lnTo>
                    <a:lnTo>
                      <a:pt x="13300" y="285"/>
                    </a:lnTo>
                    <a:lnTo>
                      <a:pt x="13440" y="227"/>
                    </a:lnTo>
                    <a:lnTo>
                      <a:pt x="13580" y="170"/>
                    </a:lnTo>
                    <a:lnTo>
                      <a:pt x="13720" y="113"/>
                    </a:lnTo>
                    <a:lnTo>
                      <a:pt x="13860" y="56"/>
                    </a:lnTo>
                    <a:lnTo>
                      <a:pt x="14000" y="0"/>
                    </a:lnTo>
                  </a:path>
                </a:pathLst>
              </a:cu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0" name="Freeform 319"/>
              <p:cNvSpPr>
                <a:spLocks/>
              </p:cNvSpPr>
              <p:nvPr/>
            </p:nvSpPr>
            <p:spPr bwMode="auto">
              <a:xfrm>
                <a:off x="2908" y="1933"/>
                <a:ext cx="43" cy="38"/>
              </a:xfrm>
              <a:custGeom>
                <a:avLst/>
                <a:gdLst>
                  <a:gd name="T0" fmla="*/ 22 w 43"/>
                  <a:gd name="T1" fmla="*/ 0 h 38"/>
                  <a:gd name="T2" fmla="*/ 43 w 43"/>
                  <a:gd name="T3" fmla="*/ 38 h 38"/>
                  <a:gd name="T4" fmla="*/ 0 w 43"/>
                  <a:gd name="T5" fmla="*/ 38 h 38"/>
                  <a:gd name="T6" fmla="*/ 22 w 43"/>
                  <a:gd name="T7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3" h="38">
                    <a:moveTo>
                      <a:pt x="22" y="0"/>
                    </a:moveTo>
                    <a:lnTo>
                      <a:pt x="43" y="38"/>
                    </a:lnTo>
                    <a:lnTo>
                      <a:pt x="0" y="38"/>
                    </a:lnTo>
                    <a:lnTo>
                      <a:pt x="22" y="0"/>
                    </a:lnTo>
                    <a:close/>
                  </a:path>
                </a:pathLst>
              </a:custGeom>
              <a:solidFill>
                <a:srgbClr val="FFFFFF"/>
              </a:solidFill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1" name="Freeform 320"/>
              <p:cNvSpPr>
                <a:spLocks/>
              </p:cNvSpPr>
              <p:nvPr/>
            </p:nvSpPr>
            <p:spPr bwMode="auto">
              <a:xfrm>
                <a:off x="3064" y="1809"/>
                <a:ext cx="44" cy="37"/>
              </a:xfrm>
              <a:custGeom>
                <a:avLst/>
                <a:gdLst>
                  <a:gd name="T0" fmla="*/ 22 w 44"/>
                  <a:gd name="T1" fmla="*/ 0 h 37"/>
                  <a:gd name="T2" fmla="*/ 44 w 44"/>
                  <a:gd name="T3" fmla="*/ 37 h 37"/>
                  <a:gd name="T4" fmla="*/ 0 w 44"/>
                  <a:gd name="T5" fmla="*/ 37 h 37"/>
                  <a:gd name="T6" fmla="*/ 22 w 44"/>
                  <a:gd name="T7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4" h="37">
                    <a:moveTo>
                      <a:pt x="22" y="0"/>
                    </a:moveTo>
                    <a:lnTo>
                      <a:pt x="44" y="37"/>
                    </a:lnTo>
                    <a:lnTo>
                      <a:pt x="0" y="37"/>
                    </a:lnTo>
                    <a:lnTo>
                      <a:pt x="22" y="0"/>
                    </a:lnTo>
                    <a:close/>
                  </a:path>
                </a:pathLst>
              </a:custGeom>
              <a:solidFill>
                <a:srgbClr val="FFFFFF"/>
              </a:solidFill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2" name="Freeform 321"/>
              <p:cNvSpPr>
                <a:spLocks/>
              </p:cNvSpPr>
              <p:nvPr/>
            </p:nvSpPr>
            <p:spPr bwMode="auto">
              <a:xfrm>
                <a:off x="3142" y="1741"/>
                <a:ext cx="44" cy="37"/>
              </a:xfrm>
              <a:custGeom>
                <a:avLst/>
                <a:gdLst>
                  <a:gd name="T0" fmla="*/ 22 w 44"/>
                  <a:gd name="T1" fmla="*/ 0 h 37"/>
                  <a:gd name="T2" fmla="*/ 44 w 44"/>
                  <a:gd name="T3" fmla="*/ 37 h 37"/>
                  <a:gd name="T4" fmla="*/ 0 w 44"/>
                  <a:gd name="T5" fmla="*/ 37 h 37"/>
                  <a:gd name="T6" fmla="*/ 22 w 44"/>
                  <a:gd name="T7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4" h="37">
                    <a:moveTo>
                      <a:pt x="22" y="0"/>
                    </a:moveTo>
                    <a:lnTo>
                      <a:pt x="44" y="37"/>
                    </a:lnTo>
                    <a:lnTo>
                      <a:pt x="0" y="37"/>
                    </a:lnTo>
                    <a:lnTo>
                      <a:pt x="22" y="0"/>
                    </a:lnTo>
                    <a:close/>
                  </a:path>
                </a:pathLst>
              </a:custGeom>
              <a:solidFill>
                <a:srgbClr val="FFFFFF"/>
              </a:solidFill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3" name="Freeform 322"/>
              <p:cNvSpPr>
                <a:spLocks/>
              </p:cNvSpPr>
              <p:nvPr/>
            </p:nvSpPr>
            <p:spPr bwMode="auto">
              <a:xfrm>
                <a:off x="3220" y="1669"/>
                <a:ext cx="44" cy="37"/>
              </a:xfrm>
              <a:custGeom>
                <a:avLst/>
                <a:gdLst>
                  <a:gd name="T0" fmla="*/ 22 w 44"/>
                  <a:gd name="T1" fmla="*/ 0 h 37"/>
                  <a:gd name="T2" fmla="*/ 44 w 44"/>
                  <a:gd name="T3" fmla="*/ 37 h 37"/>
                  <a:gd name="T4" fmla="*/ 0 w 44"/>
                  <a:gd name="T5" fmla="*/ 37 h 37"/>
                  <a:gd name="T6" fmla="*/ 22 w 44"/>
                  <a:gd name="T7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4" h="37">
                    <a:moveTo>
                      <a:pt x="22" y="0"/>
                    </a:moveTo>
                    <a:lnTo>
                      <a:pt x="44" y="37"/>
                    </a:lnTo>
                    <a:lnTo>
                      <a:pt x="0" y="37"/>
                    </a:lnTo>
                    <a:lnTo>
                      <a:pt x="22" y="0"/>
                    </a:lnTo>
                    <a:close/>
                  </a:path>
                </a:pathLst>
              </a:custGeom>
              <a:solidFill>
                <a:srgbClr val="FFFFFF"/>
              </a:solidFill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4" name="Freeform 323"/>
              <p:cNvSpPr>
                <a:spLocks/>
              </p:cNvSpPr>
              <p:nvPr/>
            </p:nvSpPr>
            <p:spPr bwMode="auto">
              <a:xfrm>
                <a:off x="3376" y="1553"/>
                <a:ext cx="44" cy="37"/>
              </a:xfrm>
              <a:custGeom>
                <a:avLst/>
                <a:gdLst>
                  <a:gd name="T0" fmla="*/ 22 w 44"/>
                  <a:gd name="T1" fmla="*/ 0 h 37"/>
                  <a:gd name="T2" fmla="*/ 44 w 44"/>
                  <a:gd name="T3" fmla="*/ 37 h 37"/>
                  <a:gd name="T4" fmla="*/ 0 w 44"/>
                  <a:gd name="T5" fmla="*/ 37 h 37"/>
                  <a:gd name="T6" fmla="*/ 22 w 44"/>
                  <a:gd name="T7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4" h="37">
                    <a:moveTo>
                      <a:pt x="22" y="0"/>
                    </a:moveTo>
                    <a:lnTo>
                      <a:pt x="44" y="37"/>
                    </a:lnTo>
                    <a:lnTo>
                      <a:pt x="0" y="37"/>
                    </a:lnTo>
                    <a:lnTo>
                      <a:pt x="22" y="0"/>
                    </a:lnTo>
                    <a:close/>
                  </a:path>
                </a:pathLst>
              </a:custGeom>
              <a:solidFill>
                <a:srgbClr val="FFFFFF"/>
              </a:solidFill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5" name="Freeform 324"/>
              <p:cNvSpPr>
                <a:spLocks/>
              </p:cNvSpPr>
              <p:nvPr/>
            </p:nvSpPr>
            <p:spPr bwMode="auto">
              <a:xfrm>
                <a:off x="3532" y="1450"/>
                <a:ext cx="44" cy="37"/>
              </a:xfrm>
              <a:custGeom>
                <a:avLst/>
                <a:gdLst>
                  <a:gd name="T0" fmla="*/ 22 w 44"/>
                  <a:gd name="T1" fmla="*/ 0 h 37"/>
                  <a:gd name="T2" fmla="*/ 44 w 44"/>
                  <a:gd name="T3" fmla="*/ 37 h 37"/>
                  <a:gd name="T4" fmla="*/ 0 w 44"/>
                  <a:gd name="T5" fmla="*/ 37 h 37"/>
                  <a:gd name="T6" fmla="*/ 22 w 44"/>
                  <a:gd name="T7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4" h="37">
                    <a:moveTo>
                      <a:pt x="22" y="0"/>
                    </a:moveTo>
                    <a:lnTo>
                      <a:pt x="44" y="37"/>
                    </a:lnTo>
                    <a:lnTo>
                      <a:pt x="0" y="37"/>
                    </a:lnTo>
                    <a:lnTo>
                      <a:pt x="22" y="0"/>
                    </a:lnTo>
                    <a:close/>
                  </a:path>
                </a:pathLst>
              </a:custGeom>
              <a:solidFill>
                <a:srgbClr val="FFFFFF"/>
              </a:solidFill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6" name="Freeform 325"/>
              <p:cNvSpPr>
                <a:spLocks/>
              </p:cNvSpPr>
              <p:nvPr/>
            </p:nvSpPr>
            <p:spPr bwMode="auto">
              <a:xfrm>
                <a:off x="3688" y="1369"/>
                <a:ext cx="44" cy="37"/>
              </a:xfrm>
              <a:custGeom>
                <a:avLst/>
                <a:gdLst>
                  <a:gd name="T0" fmla="*/ 22 w 44"/>
                  <a:gd name="T1" fmla="*/ 0 h 37"/>
                  <a:gd name="T2" fmla="*/ 44 w 44"/>
                  <a:gd name="T3" fmla="*/ 37 h 37"/>
                  <a:gd name="T4" fmla="*/ 0 w 44"/>
                  <a:gd name="T5" fmla="*/ 37 h 37"/>
                  <a:gd name="T6" fmla="*/ 22 w 44"/>
                  <a:gd name="T7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4" h="37">
                    <a:moveTo>
                      <a:pt x="22" y="0"/>
                    </a:moveTo>
                    <a:lnTo>
                      <a:pt x="44" y="37"/>
                    </a:lnTo>
                    <a:lnTo>
                      <a:pt x="0" y="37"/>
                    </a:lnTo>
                    <a:lnTo>
                      <a:pt x="22" y="0"/>
                    </a:lnTo>
                    <a:close/>
                  </a:path>
                </a:pathLst>
              </a:custGeom>
              <a:solidFill>
                <a:srgbClr val="FFFFFF"/>
              </a:solidFill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7" name="Freeform 326"/>
              <p:cNvSpPr>
                <a:spLocks/>
              </p:cNvSpPr>
              <p:nvPr/>
            </p:nvSpPr>
            <p:spPr bwMode="auto">
              <a:xfrm>
                <a:off x="3845" y="1272"/>
                <a:ext cx="43" cy="37"/>
              </a:xfrm>
              <a:custGeom>
                <a:avLst/>
                <a:gdLst>
                  <a:gd name="T0" fmla="*/ 21 w 43"/>
                  <a:gd name="T1" fmla="*/ 0 h 37"/>
                  <a:gd name="T2" fmla="*/ 43 w 43"/>
                  <a:gd name="T3" fmla="*/ 37 h 37"/>
                  <a:gd name="T4" fmla="*/ 0 w 43"/>
                  <a:gd name="T5" fmla="*/ 37 h 37"/>
                  <a:gd name="T6" fmla="*/ 21 w 43"/>
                  <a:gd name="T7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3" h="37">
                    <a:moveTo>
                      <a:pt x="21" y="0"/>
                    </a:moveTo>
                    <a:lnTo>
                      <a:pt x="43" y="37"/>
                    </a:lnTo>
                    <a:lnTo>
                      <a:pt x="0" y="37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rgbClr val="FFFFFF"/>
              </a:solidFill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8" name="Freeform 327"/>
              <p:cNvSpPr>
                <a:spLocks/>
              </p:cNvSpPr>
              <p:nvPr/>
            </p:nvSpPr>
            <p:spPr bwMode="auto">
              <a:xfrm>
                <a:off x="4001" y="1208"/>
                <a:ext cx="43" cy="37"/>
              </a:xfrm>
              <a:custGeom>
                <a:avLst/>
                <a:gdLst>
                  <a:gd name="T0" fmla="*/ 21 w 43"/>
                  <a:gd name="T1" fmla="*/ 0 h 37"/>
                  <a:gd name="T2" fmla="*/ 43 w 43"/>
                  <a:gd name="T3" fmla="*/ 37 h 37"/>
                  <a:gd name="T4" fmla="*/ 0 w 43"/>
                  <a:gd name="T5" fmla="*/ 37 h 37"/>
                  <a:gd name="T6" fmla="*/ 21 w 43"/>
                  <a:gd name="T7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3" h="37">
                    <a:moveTo>
                      <a:pt x="21" y="0"/>
                    </a:moveTo>
                    <a:lnTo>
                      <a:pt x="43" y="37"/>
                    </a:lnTo>
                    <a:lnTo>
                      <a:pt x="0" y="37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rgbClr val="FFFFFF"/>
              </a:solidFill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9" name="Freeform 328"/>
              <p:cNvSpPr>
                <a:spLocks/>
              </p:cNvSpPr>
              <p:nvPr/>
            </p:nvSpPr>
            <p:spPr bwMode="auto">
              <a:xfrm>
                <a:off x="4157" y="1103"/>
                <a:ext cx="43" cy="37"/>
              </a:xfrm>
              <a:custGeom>
                <a:avLst/>
                <a:gdLst>
                  <a:gd name="T0" fmla="*/ 21 w 43"/>
                  <a:gd name="T1" fmla="*/ 0 h 37"/>
                  <a:gd name="T2" fmla="*/ 43 w 43"/>
                  <a:gd name="T3" fmla="*/ 37 h 37"/>
                  <a:gd name="T4" fmla="*/ 0 w 43"/>
                  <a:gd name="T5" fmla="*/ 37 h 37"/>
                  <a:gd name="T6" fmla="*/ 21 w 43"/>
                  <a:gd name="T7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3" h="37">
                    <a:moveTo>
                      <a:pt x="21" y="0"/>
                    </a:moveTo>
                    <a:lnTo>
                      <a:pt x="43" y="37"/>
                    </a:lnTo>
                    <a:lnTo>
                      <a:pt x="0" y="37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rgbClr val="FFFFFF"/>
              </a:solidFill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0" name="Freeform 329"/>
              <p:cNvSpPr>
                <a:spLocks/>
              </p:cNvSpPr>
              <p:nvPr/>
            </p:nvSpPr>
            <p:spPr bwMode="auto">
              <a:xfrm>
                <a:off x="4313" y="1008"/>
                <a:ext cx="43" cy="37"/>
              </a:xfrm>
              <a:custGeom>
                <a:avLst/>
                <a:gdLst>
                  <a:gd name="T0" fmla="*/ 22 w 43"/>
                  <a:gd name="T1" fmla="*/ 0 h 37"/>
                  <a:gd name="T2" fmla="*/ 43 w 43"/>
                  <a:gd name="T3" fmla="*/ 37 h 37"/>
                  <a:gd name="T4" fmla="*/ 0 w 43"/>
                  <a:gd name="T5" fmla="*/ 37 h 37"/>
                  <a:gd name="T6" fmla="*/ 22 w 43"/>
                  <a:gd name="T7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3" h="37">
                    <a:moveTo>
                      <a:pt x="22" y="0"/>
                    </a:moveTo>
                    <a:lnTo>
                      <a:pt x="43" y="37"/>
                    </a:lnTo>
                    <a:lnTo>
                      <a:pt x="0" y="37"/>
                    </a:lnTo>
                    <a:lnTo>
                      <a:pt x="22" y="0"/>
                    </a:lnTo>
                    <a:close/>
                  </a:path>
                </a:pathLst>
              </a:custGeom>
              <a:solidFill>
                <a:srgbClr val="FFFFFF"/>
              </a:solidFill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1" name="Freeform 330"/>
              <p:cNvSpPr>
                <a:spLocks/>
              </p:cNvSpPr>
              <p:nvPr/>
            </p:nvSpPr>
            <p:spPr bwMode="auto">
              <a:xfrm>
                <a:off x="4469" y="930"/>
                <a:ext cx="43" cy="38"/>
              </a:xfrm>
              <a:custGeom>
                <a:avLst/>
                <a:gdLst>
                  <a:gd name="T0" fmla="*/ 22 w 43"/>
                  <a:gd name="T1" fmla="*/ 0 h 38"/>
                  <a:gd name="T2" fmla="*/ 43 w 43"/>
                  <a:gd name="T3" fmla="*/ 38 h 38"/>
                  <a:gd name="T4" fmla="*/ 0 w 43"/>
                  <a:gd name="T5" fmla="*/ 38 h 38"/>
                  <a:gd name="T6" fmla="*/ 22 w 43"/>
                  <a:gd name="T7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3" h="38">
                    <a:moveTo>
                      <a:pt x="22" y="0"/>
                    </a:moveTo>
                    <a:lnTo>
                      <a:pt x="43" y="38"/>
                    </a:lnTo>
                    <a:lnTo>
                      <a:pt x="0" y="38"/>
                    </a:lnTo>
                    <a:lnTo>
                      <a:pt x="22" y="0"/>
                    </a:lnTo>
                    <a:close/>
                  </a:path>
                </a:pathLst>
              </a:custGeom>
              <a:solidFill>
                <a:srgbClr val="FFFFFF"/>
              </a:solidFill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2" name="Freeform 331"/>
              <p:cNvSpPr>
                <a:spLocks/>
              </p:cNvSpPr>
              <p:nvPr/>
            </p:nvSpPr>
            <p:spPr bwMode="auto">
              <a:xfrm>
                <a:off x="4781" y="830"/>
                <a:ext cx="43" cy="37"/>
              </a:xfrm>
              <a:custGeom>
                <a:avLst/>
                <a:gdLst>
                  <a:gd name="T0" fmla="*/ 22 w 43"/>
                  <a:gd name="T1" fmla="*/ 0 h 37"/>
                  <a:gd name="T2" fmla="*/ 43 w 43"/>
                  <a:gd name="T3" fmla="*/ 37 h 37"/>
                  <a:gd name="T4" fmla="*/ 0 w 43"/>
                  <a:gd name="T5" fmla="*/ 37 h 37"/>
                  <a:gd name="T6" fmla="*/ 22 w 43"/>
                  <a:gd name="T7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3" h="37">
                    <a:moveTo>
                      <a:pt x="22" y="0"/>
                    </a:moveTo>
                    <a:lnTo>
                      <a:pt x="43" y="37"/>
                    </a:lnTo>
                    <a:lnTo>
                      <a:pt x="0" y="37"/>
                    </a:lnTo>
                    <a:lnTo>
                      <a:pt x="22" y="0"/>
                    </a:lnTo>
                    <a:close/>
                  </a:path>
                </a:pathLst>
              </a:custGeom>
              <a:solidFill>
                <a:srgbClr val="FFFFFF"/>
              </a:solidFill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3" name="Line 332"/>
              <p:cNvSpPr>
                <a:spLocks noChangeShapeType="1"/>
              </p:cNvSpPr>
              <p:nvPr/>
            </p:nvSpPr>
            <p:spPr bwMode="auto">
              <a:xfrm flipV="1">
                <a:off x="2930" y="1939"/>
                <a:ext cx="17" cy="11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4" name="Line 333"/>
              <p:cNvSpPr>
                <a:spLocks noChangeShapeType="1"/>
              </p:cNvSpPr>
              <p:nvPr/>
            </p:nvSpPr>
            <p:spPr bwMode="auto">
              <a:xfrm flipV="1">
                <a:off x="2964" y="1926"/>
                <a:ext cx="3" cy="3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5" name="Line 334"/>
              <p:cNvSpPr>
                <a:spLocks noChangeShapeType="1"/>
              </p:cNvSpPr>
              <p:nvPr/>
            </p:nvSpPr>
            <p:spPr bwMode="auto">
              <a:xfrm flipV="1">
                <a:off x="2967" y="1918"/>
                <a:ext cx="14" cy="8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6" name="Line 335"/>
              <p:cNvSpPr>
                <a:spLocks noChangeShapeType="1"/>
              </p:cNvSpPr>
              <p:nvPr/>
            </p:nvSpPr>
            <p:spPr bwMode="auto">
              <a:xfrm flipV="1">
                <a:off x="2998" y="1903"/>
                <a:ext cx="7" cy="4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7" name="Line 336"/>
              <p:cNvSpPr>
                <a:spLocks noChangeShapeType="1"/>
              </p:cNvSpPr>
              <p:nvPr/>
            </p:nvSpPr>
            <p:spPr bwMode="auto">
              <a:xfrm flipV="1">
                <a:off x="3005" y="1896"/>
                <a:ext cx="10" cy="7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8" name="Line 337"/>
              <p:cNvSpPr>
                <a:spLocks noChangeShapeType="1"/>
              </p:cNvSpPr>
              <p:nvPr/>
            </p:nvSpPr>
            <p:spPr bwMode="auto">
              <a:xfrm flipV="1">
                <a:off x="3032" y="1879"/>
                <a:ext cx="10" cy="6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9" name="Line 338"/>
              <p:cNvSpPr>
                <a:spLocks noChangeShapeType="1"/>
              </p:cNvSpPr>
              <p:nvPr/>
            </p:nvSpPr>
            <p:spPr bwMode="auto">
              <a:xfrm flipV="1">
                <a:off x="3042" y="1875"/>
                <a:ext cx="7" cy="4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0" name="Line 339"/>
              <p:cNvSpPr>
                <a:spLocks noChangeShapeType="1"/>
              </p:cNvSpPr>
              <p:nvPr/>
            </p:nvSpPr>
            <p:spPr bwMode="auto">
              <a:xfrm flipV="1">
                <a:off x="3066" y="1855"/>
                <a:ext cx="14" cy="9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1" name="Line 340"/>
              <p:cNvSpPr>
                <a:spLocks noChangeShapeType="1"/>
              </p:cNvSpPr>
              <p:nvPr/>
            </p:nvSpPr>
            <p:spPr bwMode="auto">
              <a:xfrm flipV="1">
                <a:off x="3080" y="1853"/>
                <a:ext cx="3" cy="2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2" name="Line 341"/>
              <p:cNvSpPr>
                <a:spLocks noChangeShapeType="1"/>
              </p:cNvSpPr>
              <p:nvPr/>
            </p:nvSpPr>
            <p:spPr bwMode="auto">
              <a:xfrm flipV="1">
                <a:off x="3100" y="1831"/>
                <a:ext cx="17" cy="11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3" name="Line 342"/>
              <p:cNvSpPr>
                <a:spLocks noChangeShapeType="1"/>
              </p:cNvSpPr>
              <p:nvPr/>
            </p:nvSpPr>
            <p:spPr bwMode="auto">
              <a:xfrm flipV="1">
                <a:off x="3134" y="1819"/>
                <a:ext cx="2" cy="2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4" name="Line 343"/>
              <p:cNvSpPr>
                <a:spLocks noChangeShapeType="1"/>
              </p:cNvSpPr>
              <p:nvPr/>
            </p:nvSpPr>
            <p:spPr bwMode="auto">
              <a:xfrm flipV="1">
                <a:off x="3136" y="1810"/>
                <a:ext cx="15" cy="9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5" name="Line 344"/>
              <p:cNvSpPr>
                <a:spLocks noChangeShapeType="1"/>
              </p:cNvSpPr>
              <p:nvPr/>
            </p:nvSpPr>
            <p:spPr bwMode="auto">
              <a:xfrm flipV="1">
                <a:off x="3168" y="1795"/>
                <a:ext cx="5" cy="4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6" name="Line 345"/>
              <p:cNvSpPr>
                <a:spLocks noChangeShapeType="1"/>
              </p:cNvSpPr>
              <p:nvPr/>
            </p:nvSpPr>
            <p:spPr bwMode="auto">
              <a:xfrm flipV="1">
                <a:off x="3173" y="1788"/>
                <a:ext cx="12" cy="7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7" name="Line 346"/>
              <p:cNvSpPr>
                <a:spLocks noChangeShapeType="1"/>
              </p:cNvSpPr>
              <p:nvPr/>
            </p:nvSpPr>
            <p:spPr bwMode="auto">
              <a:xfrm flipV="1">
                <a:off x="3202" y="1771"/>
                <a:ext cx="9" cy="6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8" name="Line 347"/>
              <p:cNvSpPr>
                <a:spLocks noChangeShapeType="1"/>
              </p:cNvSpPr>
              <p:nvPr/>
            </p:nvSpPr>
            <p:spPr bwMode="auto">
              <a:xfrm flipV="1">
                <a:off x="3211" y="1766"/>
                <a:ext cx="8" cy="5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9" name="Line 348"/>
              <p:cNvSpPr>
                <a:spLocks noChangeShapeType="1"/>
              </p:cNvSpPr>
              <p:nvPr/>
            </p:nvSpPr>
            <p:spPr bwMode="auto">
              <a:xfrm flipV="1">
                <a:off x="3236" y="1747"/>
                <a:ext cx="12" cy="9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0" name="Line 349"/>
              <p:cNvSpPr>
                <a:spLocks noChangeShapeType="1"/>
              </p:cNvSpPr>
              <p:nvPr/>
            </p:nvSpPr>
            <p:spPr bwMode="auto">
              <a:xfrm flipV="1">
                <a:off x="3248" y="1745"/>
                <a:ext cx="5" cy="2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1" name="Line 350"/>
              <p:cNvSpPr>
                <a:spLocks noChangeShapeType="1"/>
              </p:cNvSpPr>
              <p:nvPr/>
            </p:nvSpPr>
            <p:spPr bwMode="auto">
              <a:xfrm flipV="1">
                <a:off x="3270" y="1724"/>
                <a:ext cx="16" cy="1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2" name="Line 351"/>
              <p:cNvSpPr>
                <a:spLocks noChangeShapeType="1"/>
              </p:cNvSpPr>
              <p:nvPr/>
            </p:nvSpPr>
            <p:spPr bwMode="auto">
              <a:xfrm flipV="1">
                <a:off x="3286" y="1723"/>
                <a:ext cx="0" cy="1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3" name="Line 352"/>
              <p:cNvSpPr>
                <a:spLocks noChangeShapeType="1"/>
              </p:cNvSpPr>
              <p:nvPr/>
            </p:nvSpPr>
            <p:spPr bwMode="auto">
              <a:xfrm flipV="1">
                <a:off x="3304" y="1712"/>
                <a:ext cx="0" cy="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4" name="Line 353"/>
              <p:cNvSpPr>
                <a:spLocks noChangeShapeType="1"/>
              </p:cNvSpPr>
              <p:nvPr/>
            </p:nvSpPr>
            <p:spPr bwMode="auto">
              <a:xfrm flipV="1">
                <a:off x="3304" y="1701"/>
                <a:ext cx="17" cy="11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5" name="Line 354"/>
              <p:cNvSpPr>
                <a:spLocks noChangeShapeType="1"/>
              </p:cNvSpPr>
              <p:nvPr/>
            </p:nvSpPr>
            <p:spPr bwMode="auto">
              <a:xfrm flipV="1">
                <a:off x="3338" y="1688"/>
                <a:ext cx="4" cy="3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6" name="Line 355"/>
              <p:cNvSpPr>
                <a:spLocks noChangeShapeType="1"/>
              </p:cNvSpPr>
              <p:nvPr/>
            </p:nvSpPr>
            <p:spPr bwMode="auto">
              <a:xfrm flipV="1">
                <a:off x="3342" y="1680"/>
                <a:ext cx="13" cy="8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7" name="Line 356"/>
              <p:cNvSpPr>
                <a:spLocks noChangeShapeType="1"/>
              </p:cNvSpPr>
              <p:nvPr/>
            </p:nvSpPr>
            <p:spPr bwMode="auto">
              <a:xfrm flipV="1">
                <a:off x="3372" y="1664"/>
                <a:ext cx="7" cy="5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8" name="Line 357"/>
              <p:cNvSpPr>
                <a:spLocks noChangeShapeType="1"/>
              </p:cNvSpPr>
              <p:nvPr/>
            </p:nvSpPr>
            <p:spPr bwMode="auto">
              <a:xfrm flipV="1">
                <a:off x="3379" y="1658"/>
                <a:ext cx="10" cy="6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9" name="Line 358"/>
              <p:cNvSpPr>
                <a:spLocks noChangeShapeType="1"/>
              </p:cNvSpPr>
              <p:nvPr/>
            </p:nvSpPr>
            <p:spPr bwMode="auto">
              <a:xfrm flipV="1">
                <a:off x="3406" y="1640"/>
                <a:ext cx="11" cy="8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0" name="Line 359"/>
              <p:cNvSpPr>
                <a:spLocks noChangeShapeType="1"/>
              </p:cNvSpPr>
              <p:nvPr/>
            </p:nvSpPr>
            <p:spPr bwMode="auto">
              <a:xfrm flipV="1">
                <a:off x="3417" y="1637"/>
                <a:ext cx="6" cy="3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1" name="Line 360"/>
              <p:cNvSpPr>
                <a:spLocks noChangeShapeType="1"/>
              </p:cNvSpPr>
              <p:nvPr/>
            </p:nvSpPr>
            <p:spPr bwMode="auto">
              <a:xfrm flipV="1">
                <a:off x="3440" y="1617"/>
                <a:ext cx="14" cy="9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2" name="Line 361"/>
              <p:cNvSpPr>
                <a:spLocks noChangeShapeType="1"/>
              </p:cNvSpPr>
              <p:nvPr/>
            </p:nvSpPr>
            <p:spPr bwMode="auto">
              <a:xfrm flipV="1">
                <a:off x="3454" y="1615"/>
                <a:ext cx="3" cy="2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3" name="Line 362"/>
              <p:cNvSpPr>
                <a:spLocks noChangeShapeType="1"/>
              </p:cNvSpPr>
              <p:nvPr/>
            </p:nvSpPr>
            <p:spPr bwMode="auto">
              <a:xfrm flipV="1">
                <a:off x="3474" y="1594"/>
                <a:ext cx="17" cy="11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4" name="Line 363"/>
              <p:cNvSpPr>
                <a:spLocks noChangeShapeType="1"/>
              </p:cNvSpPr>
              <p:nvPr/>
            </p:nvSpPr>
            <p:spPr bwMode="auto">
              <a:xfrm flipV="1">
                <a:off x="3508" y="1582"/>
                <a:ext cx="2" cy="1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5" name="Line 364"/>
              <p:cNvSpPr>
                <a:spLocks noChangeShapeType="1"/>
              </p:cNvSpPr>
              <p:nvPr/>
            </p:nvSpPr>
            <p:spPr bwMode="auto">
              <a:xfrm flipV="1">
                <a:off x="3510" y="1573"/>
                <a:ext cx="15" cy="9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6" name="Line 365"/>
              <p:cNvSpPr>
                <a:spLocks noChangeShapeType="1"/>
              </p:cNvSpPr>
              <p:nvPr/>
            </p:nvSpPr>
            <p:spPr bwMode="auto">
              <a:xfrm flipV="1">
                <a:off x="3542" y="1559"/>
                <a:ext cx="6" cy="3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7" name="Line 366"/>
              <p:cNvSpPr>
                <a:spLocks noChangeShapeType="1"/>
              </p:cNvSpPr>
              <p:nvPr/>
            </p:nvSpPr>
            <p:spPr bwMode="auto">
              <a:xfrm flipV="1">
                <a:off x="3548" y="1552"/>
                <a:ext cx="11" cy="7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8" name="Line 367"/>
              <p:cNvSpPr>
                <a:spLocks noChangeShapeType="1"/>
              </p:cNvSpPr>
              <p:nvPr/>
            </p:nvSpPr>
            <p:spPr bwMode="auto">
              <a:xfrm flipV="1">
                <a:off x="3577" y="1536"/>
                <a:ext cx="8" cy="5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9" name="Line 368"/>
              <p:cNvSpPr>
                <a:spLocks noChangeShapeType="1"/>
              </p:cNvSpPr>
              <p:nvPr/>
            </p:nvSpPr>
            <p:spPr bwMode="auto">
              <a:xfrm flipV="1">
                <a:off x="3585" y="1531"/>
                <a:ext cx="9" cy="5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0" name="Line 369"/>
              <p:cNvSpPr>
                <a:spLocks noChangeShapeType="1"/>
              </p:cNvSpPr>
              <p:nvPr/>
            </p:nvSpPr>
            <p:spPr bwMode="auto">
              <a:xfrm flipV="1">
                <a:off x="3611" y="1513"/>
                <a:ext cx="12" cy="7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1" name="Line 370"/>
              <p:cNvSpPr>
                <a:spLocks noChangeShapeType="1"/>
              </p:cNvSpPr>
              <p:nvPr/>
            </p:nvSpPr>
            <p:spPr bwMode="auto">
              <a:xfrm flipV="1">
                <a:off x="3623" y="1510"/>
                <a:ext cx="5" cy="3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2" name="Line 371"/>
              <p:cNvSpPr>
                <a:spLocks noChangeShapeType="1"/>
              </p:cNvSpPr>
              <p:nvPr/>
            </p:nvSpPr>
            <p:spPr bwMode="auto">
              <a:xfrm flipV="1">
                <a:off x="3645" y="1491"/>
                <a:ext cx="15" cy="9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3" name="Line 372"/>
              <p:cNvSpPr>
                <a:spLocks noChangeShapeType="1"/>
              </p:cNvSpPr>
              <p:nvPr/>
            </p:nvSpPr>
            <p:spPr bwMode="auto">
              <a:xfrm flipV="1">
                <a:off x="3660" y="1489"/>
                <a:ext cx="3" cy="2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4" name="Line 373"/>
              <p:cNvSpPr>
                <a:spLocks noChangeShapeType="1"/>
              </p:cNvSpPr>
              <p:nvPr/>
            </p:nvSpPr>
            <p:spPr bwMode="auto">
              <a:xfrm flipV="1">
                <a:off x="3680" y="1469"/>
                <a:ext cx="17" cy="1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5" name="Line 374"/>
              <p:cNvSpPr>
                <a:spLocks noChangeShapeType="1"/>
              </p:cNvSpPr>
              <p:nvPr/>
            </p:nvSpPr>
            <p:spPr bwMode="auto">
              <a:xfrm flipV="1">
                <a:off x="3715" y="1457"/>
                <a:ext cx="1" cy="1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6" name="Line 375"/>
              <p:cNvSpPr>
                <a:spLocks noChangeShapeType="1"/>
              </p:cNvSpPr>
              <p:nvPr/>
            </p:nvSpPr>
            <p:spPr bwMode="auto">
              <a:xfrm flipV="1">
                <a:off x="3716" y="1448"/>
                <a:ext cx="16" cy="9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7" name="Line 376"/>
              <p:cNvSpPr>
                <a:spLocks noChangeShapeType="1"/>
              </p:cNvSpPr>
              <p:nvPr/>
            </p:nvSpPr>
            <p:spPr bwMode="auto">
              <a:xfrm flipV="1">
                <a:off x="3749" y="1435"/>
                <a:ext cx="5" cy="3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8" name="Line 377"/>
              <p:cNvSpPr>
                <a:spLocks noChangeShapeType="1"/>
              </p:cNvSpPr>
              <p:nvPr/>
            </p:nvSpPr>
            <p:spPr bwMode="auto">
              <a:xfrm flipV="1">
                <a:off x="3754" y="1428"/>
                <a:ext cx="13" cy="7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9" name="Line 378"/>
              <p:cNvSpPr>
                <a:spLocks noChangeShapeType="1"/>
              </p:cNvSpPr>
              <p:nvPr/>
            </p:nvSpPr>
            <p:spPr bwMode="auto">
              <a:xfrm flipV="1">
                <a:off x="3784" y="1414"/>
                <a:ext cx="7" cy="4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0" name="Line 379"/>
              <p:cNvSpPr>
                <a:spLocks noChangeShapeType="1"/>
              </p:cNvSpPr>
              <p:nvPr/>
            </p:nvSpPr>
            <p:spPr bwMode="auto">
              <a:xfrm flipV="1">
                <a:off x="3791" y="1408"/>
                <a:ext cx="10" cy="6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1" name="Line 380"/>
              <p:cNvSpPr>
                <a:spLocks noChangeShapeType="1"/>
              </p:cNvSpPr>
              <p:nvPr/>
            </p:nvSpPr>
            <p:spPr bwMode="auto">
              <a:xfrm flipV="1">
                <a:off x="3819" y="1392"/>
                <a:ext cx="10" cy="6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2" name="Line 381"/>
              <p:cNvSpPr>
                <a:spLocks noChangeShapeType="1"/>
              </p:cNvSpPr>
              <p:nvPr/>
            </p:nvSpPr>
            <p:spPr bwMode="auto">
              <a:xfrm flipV="1">
                <a:off x="3829" y="1388"/>
                <a:ext cx="7" cy="4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3" name="Line 382"/>
              <p:cNvSpPr>
                <a:spLocks noChangeShapeType="1"/>
              </p:cNvSpPr>
              <p:nvPr/>
            </p:nvSpPr>
            <p:spPr bwMode="auto">
              <a:xfrm flipV="1">
                <a:off x="3854" y="1371"/>
                <a:ext cx="12" cy="7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4" name="Line 383"/>
              <p:cNvSpPr>
                <a:spLocks noChangeShapeType="1"/>
              </p:cNvSpPr>
              <p:nvPr/>
            </p:nvSpPr>
            <p:spPr bwMode="auto">
              <a:xfrm flipV="1">
                <a:off x="3866" y="1368"/>
                <a:ext cx="5" cy="3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5" name="Line 384"/>
              <p:cNvSpPr>
                <a:spLocks noChangeShapeType="1"/>
              </p:cNvSpPr>
              <p:nvPr/>
            </p:nvSpPr>
            <p:spPr bwMode="auto">
              <a:xfrm flipV="1">
                <a:off x="3889" y="1350"/>
                <a:ext cx="15" cy="8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6" name="Line 385"/>
              <p:cNvSpPr>
                <a:spLocks noChangeShapeType="1"/>
              </p:cNvSpPr>
              <p:nvPr/>
            </p:nvSpPr>
            <p:spPr bwMode="auto">
              <a:xfrm flipV="1">
                <a:off x="3904" y="1349"/>
                <a:ext cx="3" cy="1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7" name="Line 386"/>
              <p:cNvSpPr>
                <a:spLocks noChangeShapeType="1"/>
              </p:cNvSpPr>
              <p:nvPr/>
            </p:nvSpPr>
            <p:spPr bwMode="auto">
              <a:xfrm flipV="1">
                <a:off x="3924" y="1330"/>
                <a:ext cx="17" cy="9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8" name="Line 387"/>
              <p:cNvSpPr>
                <a:spLocks noChangeShapeType="1"/>
              </p:cNvSpPr>
              <p:nvPr/>
            </p:nvSpPr>
            <p:spPr bwMode="auto">
              <a:xfrm flipV="1">
                <a:off x="3941" y="1330"/>
                <a:ext cx="1" cy="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9" name="Line 388"/>
              <p:cNvSpPr>
                <a:spLocks noChangeShapeType="1"/>
              </p:cNvSpPr>
              <p:nvPr/>
            </p:nvSpPr>
            <p:spPr bwMode="auto">
              <a:xfrm flipV="1">
                <a:off x="3960" y="1320"/>
                <a:ext cx="0" cy="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0" name="Line 389"/>
              <p:cNvSpPr>
                <a:spLocks noChangeShapeType="1"/>
              </p:cNvSpPr>
              <p:nvPr/>
            </p:nvSpPr>
            <p:spPr bwMode="auto">
              <a:xfrm flipV="1">
                <a:off x="3960" y="1310"/>
                <a:ext cx="17" cy="1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1" name="Line 390"/>
              <p:cNvSpPr>
                <a:spLocks noChangeShapeType="1"/>
              </p:cNvSpPr>
              <p:nvPr/>
            </p:nvSpPr>
            <p:spPr bwMode="auto">
              <a:xfrm flipV="1">
                <a:off x="3995" y="1300"/>
                <a:ext cx="2" cy="1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2" name="Line 391"/>
              <p:cNvSpPr>
                <a:spLocks noChangeShapeType="1"/>
              </p:cNvSpPr>
              <p:nvPr/>
            </p:nvSpPr>
            <p:spPr bwMode="auto">
              <a:xfrm flipV="1">
                <a:off x="3997" y="1292"/>
                <a:ext cx="16" cy="8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3" name="Line 392"/>
              <p:cNvSpPr>
                <a:spLocks noChangeShapeType="1"/>
              </p:cNvSpPr>
              <p:nvPr/>
            </p:nvSpPr>
            <p:spPr bwMode="auto">
              <a:xfrm flipV="1">
                <a:off x="4031" y="1280"/>
                <a:ext cx="4" cy="2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4" name="Line 393"/>
              <p:cNvSpPr>
                <a:spLocks noChangeShapeType="1"/>
              </p:cNvSpPr>
              <p:nvPr/>
            </p:nvSpPr>
            <p:spPr bwMode="auto">
              <a:xfrm flipV="1">
                <a:off x="4035" y="1273"/>
                <a:ext cx="14" cy="7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5" name="Line 394"/>
              <p:cNvSpPr>
                <a:spLocks noChangeShapeType="1"/>
              </p:cNvSpPr>
              <p:nvPr/>
            </p:nvSpPr>
            <p:spPr bwMode="auto">
              <a:xfrm flipV="1">
                <a:off x="4067" y="1261"/>
                <a:ext cx="5" cy="3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6" name="Line 395"/>
              <p:cNvSpPr>
                <a:spLocks noChangeShapeType="1"/>
              </p:cNvSpPr>
              <p:nvPr/>
            </p:nvSpPr>
            <p:spPr bwMode="auto">
              <a:xfrm flipV="1">
                <a:off x="4072" y="1255"/>
                <a:ext cx="13" cy="6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7" name="Line 396"/>
              <p:cNvSpPr>
                <a:spLocks noChangeShapeType="1"/>
              </p:cNvSpPr>
              <p:nvPr/>
            </p:nvSpPr>
            <p:spPr bwMode="auto">
              <a:xfrm flipV="1">
                <a:off x="4103" y="1243"/>
                <a:ext cx="7" cy="3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8" name="Line 397"/>
              <p:cNvSpPr>
                <a:spLocks noChangeShapeType="1"/>
              </p:cNvSpPr>
              <p:nvPr/>
            </p:nvSpPr>
            <p:spPr bwMode="auto">
              <a:xfrm flipV="1">
                <a:off x="4110" y="1237"/>
                <a:ext cx="11" cy="6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9" name="Line 398"/>
              <p:cNvSpPr>
                <a:spLocks noChangeShapeType="1"/>
              </p:cNvSpPr>
              <p:nvPr/>
            </p:nvSpPr>
            <p:spPr bwMode="auto">
              <a:xfrm flipV="1">
                <a:off x="4139" y="1225"/>
                <a:ext cx="8" cy="4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0" name="Line 399"/>
              <p:cNvSpPr>
                <a:spLocks noChangeShapeType="1"/>
              </p:cNvSpPr>
              <p:nvPr/>
            </p:nvSpPr>
            <p:spPr bwMode="auto">
              <a:xfrm flipV="1">
                <a:off x="4147" y="1220"/>
                <a:ext cx="10" cy="5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1" name="Line 400"/>
              <p:cNvSpPr>
                <a:spLocks noChangeShapeType="1"/>
              </p:cNvSpPr>
              <p:nvPr/>
            </p:nvSpPr>
            <p:spPr bwMode="auto">
              <a:xfrm flipV="1">
                <a:off x="4175" y="1207"/>
                <a:ext cx="10" cy="4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2" name="Line 401"/>
              <p:cNvSpPr>
                <a:spLocks noChangeShapeType="1"/>
              </p:cNvSpPr>
              <p:nvPr/>
            </p:nvSpPr>
            <p:spPr bwMode="auto">
              <a:xfrm flipV="1">
                <a:off x="4185" y="1203"/>
                <a:ext cx="9" cy="4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3" name="Line 402"/>
              <p:cNvSpPr>
                <a:spLocks noChangeShapeType="1"/>
              </p:cNvSpPr>
              <p:nvPr/>
            </p:nvSpPr>
            <p:spPr bwMode="auto">
              <a:xfrm flipV="1">
                <a:off x="4212" y="1189"/>
                <a:ext cx="10" cy="5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4" name="Line 403"/>
              <p:cNvSpPr>
                <a:spLocks noChangeShapeType="1"/>
              </p:cNvSpPr>
              <p:nvPr/>
            </p:nvSpPr>
            <p:spPr bwMode="auto">
              <a:xfrm flipV="1">
                <a:off x="4222" y="1186"/>
                <a:ext cx="8" cy="3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5" name="Line 404"/>
              <p:cNvSpPr>
                <a:spLocks noChangeShapeType="1"/>
              </p:cNvSpPr>
              <p:nvPr/>
            </p:nvSpPr>
            <p:spPr bwMode="auto">
              <a:xfrm flipV="1">
                <a:off x="4248" y="1173"/>
                <a:ext cx="12" cy="5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6" name="Line 405"/>
              <p:cNvSpPr>
                <a:spLocks noChangeShapeType="1"/>
              </p:cNvSpPr>
              <p:nvPr/>
            </p:nvSpPr>
            <p:spPr bwMode="auto">
              <a:xfrm flipV="1">
                <a:off x="4260" y="1170"/>
                <a:ext cx="7" cy="3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20" name="Line 407"/>
            <p:cNvSpPr>
              <a:spLocks noChangeShapeType="1"/>
            </p:cNvSpPr>
            <p:nvPr/>
          </p:nvSpPr>
          <p:spPr bwMode="auto">
            <a:xfrm flipV="1">
              <a:off x="4285" y="1156"/>
              <a:ext cx="12" cy="6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Line 408"/>
            <p:cNvSpPr>
              <a:spLocks noChangeShapeType="1"/>
            </p:cNvSpPr>
            <p:nvPr/>
          </p:nvSpPr>
          <p:spPr bwMode="auto">
            <a:xfrm flipV="1">
              <a:off x="4297" y="1154"/>
              <a:ext cx="7" cy="2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Line 409"/>
            <p:cNvSpPr>
              <a:spLocks noChangeShapeType="1"/>
            </p:cNvSpPr>
            <p:nvPr/>
          </p:nvSpPr>
          <p:spPr bwMode="auto">
            <a:xfrm flipV="1">
              <a:off x="4322" y="1141"/>
              <a:ext cx="13" cy="5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Line 410"/>
            <p:cNvSpPr>
              <a:spLocks noChangeShapeType="1"/>
            </p:cNvSpPr>
            <p:nvPr/>
          </p:nvSpPr>
          <p:spPr bwMode="auto">
            <a:xfrm flipV="1">
              <a:off x="4335" y="1138"/>
              <a:ext cx="6" cy="3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Line 411"/>
            <p:cNvSpPr>
              <a:spLocks noChangeShapeType="1"/>
            </p:cNvSpPr>
            <p:nvPr/>
          </p:nvSpPr>
          <p:spPr bwMode="auto">
            <a:xfrm flipV="1">
              <a:off x="4359" y="1125"/>
              <a:ext cx="13" cy="6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Line 412"/>
            <p:cNvSpPr>
              <a:spLocks noChangeShapeType="1"/>
            </p:cNvSpPr>
            <p:nvPr/>
          </p:nvSpPr>
          <p:spPr bwMode="auto">
            <a:xfrm flipV="1">
              <a:off x="4372" y="1123"/>
              <a:ext cx="6" cy="2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Line 413"/>
            <p:cNvSpPr>
              <a:spLocks noChangeShapeType="1"/>
            </p:cNvSpPr>
            <p:nvPr/>
          </p:nvSpPr>
          <p:spPr bwMode="auto">
            <a:xfrm flipV="1">
              <a:off x="4397" y="1111"/>
              <a:ext cx="12" cy="5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Line 414"/>
            <p:cNvSpPr>
              <a:spLocks noChangeShapeType="1"/>
            </p:cNvSpPr>
            <p:nvPr/>
          </p:nvSpPr>
          <p:spPr bwMode="auto">
            <a:xfrm flipV="1">
              <a:off x="4409" y="1108"/>
              <a:ext cx="7" cy="3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Line 415"/>
            <p:cNvSpPr>
              <a:spLocks noChangeShapeType="1"/>
            </p:cNvSpPr>
            <p:nvPr/>
          </p:nvSpPr>
          <p:spPr bwMode="auto">
            <a:xfrm flipV="1">
              <a:off x="4434" y="1097"/>
              <a:ext cx="13" cy="4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Line 416"/>
            <p:cNvSpPr>
              <a:spLocks noChangeShapeType="1"/>
            </p:cNvSpPr>
            <p:nvPr/>
          </p:nvSpPr>
          <p:spPr bwMode="auto">
            <a:xfrm flipV="1">
              <a:off x="4447" y="1094"/>
              <a:ext cx="6" cy="3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Line 417"/>
            <p:cNvSpPr>
              <a:spLocks noChangeShapeType="1"/>
            </p:cNvSpPr>
            <p:nvPr/>
          </p:nvSpPr>
          <p:spPr bwMode="auto">
            <a:xfrm flipV="1">
              <a:off x="4472" y="1083"/>
              <a:ext cx="12" cy="5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Line 418"/>
            <p:cNvSpPr>
              <a:spLocks noChangeShapeType="1"/>
            </p:cNvSpPr>
            <p:nvPr/>
          </p:nvSpPr>
          <p:spPr bwMode="auto">
            <a:xfrm flipV="1">
              <a:off x="4484" y="1081"/>
              <a:ext cx="7" cy="2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Line 419"/>
            <p:cNvSpPr>
              <a:spLocks noChangeShapeType="1"/>
            </p:cNvSpPr>
            <p:nvPr/>
          </p:nvSpPr>
          <p:spPr bwMode="auto">
            <a:xfrm flipV="1">
              <a:off x="4510" y="1070"/>
              <a:ext cx="12" cy="4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Line 420"/>
            <p:cNvSpPr>
              <a:spLocks noChangeShapeType="1"/>
            </p:cNvSpPr>
            <p:nvPr/>
          </p:nvSpPr>
          <p:spPr bwMode="auto">
            <a:xfrm flipV="1">
              <a:off x="4522" y="1068"/>
              <a:ext cx="7" cy="2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Line 421"/>
            <p:cNvSpPr>
              <a:spLocks noChangeShapeType="1"/>
            </p:cNvSpPr>
            <p:nvPr/>
          </p:nvSpPr>
          <p:spPr bwMode="auto">
            <a:xfrm flipV="1">
              <a:off x="4548" y="1058"/>
              <a:ext cx="11" cy="4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Line 422"/>
            <p:cNvSpPr>
              <a:spLocks noChangeShapeType="1"/>
            </p:cNvSpPr>
            <p:nvPr/>
          </p:nvSpPr>
          <p:spPr bwMode="auto">
            <a:xfrm flipV="1">
              <a:off x="4559" y="1056"/>
              <a:ext cx="8" cy="2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Line 423"/>
            <p:cNvSpPr>
              <a:spLocks noChangeShapeType="1"/>
            </p:cNvSpPr>
            <p:nvPr/>
          </p:nvSpPr>
          <p:spPr bwMode="auto">
            <a:xfrm flipV="1">
              <a:off x="4587" y="1046"/>
              <a:ext cx="10" cy="4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Line 424"/>
            <p:cNvSpPr>
              <a:spLocks noChangeShapeType="1"/>
            </p:cNvSpPr>
            <p:nvPr/>
          </p:nvSpPr>
          <p:spPr bwMode="auto">
            <a:xfrm flipV="1">
              <a:off x="4597" y="1044"/>
              <a:ext cx="9" cy="2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Line 425"/>
            <p:cNvSpPr>
              <a:spLocks noChangeShapeType="1"/>
            </p:cNvSpPr>
            <p:nvPr/>
          </p:nvSpPr>
          <p:spPr bwMode="auto">
            <a:xfrm flipV="1">
              <a:off x="4625" y="1036"/>
              <a:ext cx="9" cy="2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Line 426"/>
            <p:cNvSpPr>
              <a:spLocks noChangeShapeType="1"/>
            </p:cNvSpPr>
            <p:nvPr/>
          </p:nvSpPr>
          <p:spPr bwMode="auto">
            <a:xfrm flipV="1">
              <a:off x="4634" y="1033"/>
              <a:ext cx="11" cy="3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Line 427"/>
            <p:cNvSpPr>
              <a:spLocks noChangeShapeType="1"/>
            </p:cNvSpPr>
            <p:nvPr/>
          </p:nvSpPr>
          <p:spPr bwMode="auto">
            <a:xfrm flipV="1">
              <a:off x="4664" y="1025"/>
              <a:ext cx="8" cy="2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Line 428"/>
            <p:cNvSpPr>
              <a:spLocks noChangeShapeType="1"/>
            </p:cNvSpPr>
            <p:nvPr/>
          </p:nvSpPr>
          <p:spPr bwMode="auto">
            <a:xfrm flipV="1">
              <a:off x="4672" y="1022"/>
              <a:ext cx="12" cy="3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Line 429"/>
            <p:cNvSpPr>
              <a:spLocks noChangeShapeType="1"/>
            </p:cNvSpPr>
            <p:nvPr/>
          </p:nvSpPr>
          <p:spPr bwMode="auto">
            <a:xfrm flipV="1">
              <a:off x="4703" y="1016"/>
              <a:ext cx="6" cy="1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Line 430"/>
            <p:cNvSpPr>
              <a:spLocks noChangeShapeType="1"/>
            </p:cNvSpPr>
            <p:nvPr/>
          </p:nvSpPr>
          <p:spPr bwMode="auto">
            <a:xfrm flipV="1">
              <a:off x="4709" y="1013"/>
              <a:ext cx="14" cy="3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Line 431"/>
            <p:cNvSpPr>
              <a:spLocks noChangeShapeType="1"/>
            </p:cNvSpPr>
            <p:nvPr/>
          </p:nvSpPr>
          <p:spPr bwMode="auto">
            <a:xfrm flipV="1">
              <a:off x="4742" y="1007"/>
              <a:ext cx="5" cy="1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Line 432"/>
            <p:cNvSpPr>
              <a:spLocks noChangeShapeType="1"/>
            </p:cNvSpPr>
            <p:nvPr/>
          </p:nvSpPr>
          <p:spPr bwMode="auto">
            <a:xfrm flipV="1">
              <a:off x="4747" y="1004"/>
              <a:ext cx="15" cy="3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Line 433"/>
            <p:cNvSpPr>
              <a:spLocks noChangeShapeType="1"/>
            </p:cNvSpPr>
            <p:nvPr/>
          </p:nvSpPr>
          <p:spPr bwMode="auto">
            <a:xfrm flipV="1">
              <a:off x="4782" y="999"/>
              <a:ext cx="2" cy="0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Line 434"/>
            <p:cNvSpPr>
              <a:spLocks noChangeShapeType="1"/>
            </p:cNvSpPr>
            <p:nvPr/>
          </p:nvSpPr>
          <p:spPr bwMode="auto">
            <a:xfrm flipV="1">
              <a:off x="4784" y="996"/>
              <a:ext cx="17" cy="3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Rectangle 435"/>
            <p:cNvSpPr>
              <a:spLocks noChangeArrowheads="1"/>
            </p:cNvSpPr>
            <p:nvPr/>
          </p:nvSpPr>
          <p:spPr bwMode="auto">
            <a:xfrm>
              <a:off x="2910" y="1938"/>
              <a:ext cx="36" cy="36"/>
            </a:xfrm>
            <a:prstGeom prst="rect">
              <a:avLst/>
            </a:prstGeom>
            <a:solidFill>
              <a:srgbClr val="FFFFFF"/>
            </a:solidFill>
            <a:ln w="7938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Rectangle 436"/>
            <p:cNvSpPr>
              <a:spLocks noChangeArrowheads="1"/>
            </p:cNvSpPr>
            <p:nvPr/>
          </p:nvSpPr>
          <p:spPr bwMode="auto">
            <a:xfrm>
              <a:off x="3066" y="1831"/>
              <a:ext cx="36" cy="36"/>
            </a:xfrm>
            <a:prstGeom prst="rect">
              <a:avLst/>
            </a:prstGeom>
            <a:solidFill>
              <a:srgbClr val="FFFFFF"/>
            </a:solidFill>
            <a:ln w="7938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Rectangle 437"/>
            <p:cNvSpPr>
              <a:spLocks noChangeArrowheads="1"/>
            </p:cNvSpPr>
            <p:nvPr/>
          </p:nvSpPr>
          <p:spPr bwMode="auto">
            <a:xfrm>
              <a:off x="3144" y="1770"/>
              <a:ext cx="36" cy="37"/>
            </a:xfrm>
            <a:prstGeom prst="rect">
              <a:avLst/>
            </a:prstGeom>
            <a:solidFill>
              <a:srgbClr val="FFFFFF"/>
            </a:solidFill>
            <a:ln w="7938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Rectangle 438"/>
            <p:cNvSpPr>
              <a:spLocks noChangeArrowheads="1"/>
            </p:cNvSpPr>
            <p:nvPr/>
          </p:nvSpPr>
          <p:spPr bwMode="auto">
            <a:xfrm>
              <a:off x="3222" y="1727"/>
              <a:ext cx="36" cy="37"/>
            </a:xfrm>
            <a:prstGeom prst="rect">
              <a:avLst/>
            </a:prstGeom>
            <a:solidFill>
              <a:srgbClr val="FFFFFF"/>
            </a:solidFill>
            <a:ln w="7938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Rectangle 439"/>
            <p:cNvSpPr>
              <a:spLocks noChangeArrowheads="1"/>
            </p:cNvSpPr>
            <p:nvPr/>
          </p:nvSpPr>
          <p:spPr bwMode="auto">
            <a:xfrm>
              <a:off x="3378" y="1629"/>
              <a:ext cx="36" cy="37"/>
            </a:xfrm>
            <a:prstGeom prst="rect">
              <a:avLst/>
            </a:prstGeom>
            <a:solidFill>
              <a:srgbClr val="FFFFFF"/>
            </a:solidFill>
            <a:ln w="7938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Rectangle 440"/>
            <p:cNvSpPr>
              <a:spLocks noChangeArrowheads="1"/>
            </p:cNvSpPr>
            <p:nvPr/>
          </p:nvSpPr>
          <p:spPr bwMode="auto">
            <a:xfrm>
              <a:off x="3534" y="1533"/>
              <a:ext cx="36" cy="36"/>
            </a:xfrm>
            <a:prstGeom prst="rect">
              <a:avLst/>
            </a:prstGeom>
            <a:solidFill>
              <a:srgbClr val="FFFFFF"/>
            </a:solidFill>
            <a:ln w="7938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Rectangle 441"/>
            <p:cNvSpPr>
              <a:spLocks noChangeArrowheads="1"/>
            </p:cNvSpPr>
            <p:nvPr/>
          </p:nvSpPr>
          <p:spPr bwMode="auto">
            <a:xfrm>
              <a:off x="3690" y="1455"/>
              <a:ext cx="36" cy="36"/>
            </a:xfrm>
            <a:prstGeom prst="rect">
              <a:avLst/>
            </a:prstGeom>
            <a:solidFill>
              <a:srgbClr val="FFFFFF"/>
            </a:solidFill>
            <a:ln w="7938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Rectangle 442"/>
            <p:cNvSpPr>
              <a:spLocks noChangeArrowheads="1"/>
            </p:cNvSpPr>
            <p:nvPr/>
          </p:nvSpPr>
          <p:spPr bwMode="auto">
            <a:xfrm>
              <a:off x="3846" y="1351"/>
              <a:ext cx="37" cy="36"/>
            </a:xfrm>
            <a:prstGeom prst="rect">
              <a:avLst/>
            </a:prstGeom>
            <a:solidFill>
              <a:srgbClr val="FFFFFF"/>
            </a:solidFill>
            <a:ln w="7938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Rectangle 443"/>
            <p:cNvSpPr>
              <a:spLocks noChangeArrowheads="1"/>
            </p:cNvSpPr>
            <p:nvPr/>
          </p:nvSpPr>
          <p:spPr bwMode="auto">
            <a:xfrm>
              <a:off x="4002" y="1270"/>
              <a:ext cx="37" cy="36"/>
            </a:xfrm>
            <a:prstGeom prst="rect">
              <a:avLst/>
            </a:prstGeom>
            <a:solidFill>
              <a:srgbClr val="FFFFFF"/>
            </a:solidFill>
            <a:ln w="7938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Rectangle 444"/>
            <p:cNvSpPr>
              <a:spLocks noChangeArrowheads="1"/>
            </p:cNvSpPr>
            <p:nvPr/>
          </p:nvSpPr>
          <p:spPr bwMode="auto">
            <a:xfrm>
              <a:off x="4158" y="1193"/>
              <a:ext cx="37" cy="37"/>
            </a:xfrm>
            <a:prstGeom prst="rect">
              <a:avLst/>
            </a:prstGeom>
            <a:solidFill>
              <a:srgbClr val="FFFFFF"/>
            </a:solidFill>
            <a:ln w="7938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Rectangle 445"/>
            <p:cNvSpPr>
              <a:spLocks noChangeArrowheads="1"/>
            </p:cNvSpPr>
            <p:nvPr/>
          </p:nvSpPr>
          <p:spPr bwMode="auto">
            <a:xfrm>
              <a:off x="4314" y="1119"/>
              <a:ext cx="37" cy="36"/>
            </a:xfrm>
            <a:prstGeom prst="rect">
              <a:avLst/>
            </a:prstGeom>
            <a:solidFill>
              <a:srgbClr val="FFFFFF"/>
            </a:solidFill>
            <a:ln w="7938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Rectangle 446"/>
            <p:cNvSpPr>
              <a:spLocks noChangeArrowheads="1"/>
            </p:cNvSpPr>
            <p:nvPr/>
          </p:nvSpPr>
          <p:spPr bwMode="auto">
            <a:xfrm>
              <a:off x="4470" y="1046"/>
              <a:ext cx="37" cy="37"/>
            </a:xfrm>
            <a:prstGeom prst="rect">
              <a:avLst/>
            </a:prstGeom>
            <a:solidFill>
              <a:srgbClr val="FFFFFF"/>
            </a:solidFill>
            <a:ln w="7938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Rectangle 447"/>
            <p:cNvSpPr>
              <a:spLocks noChangeArrowheads="1"/>
            </p:cNvSpPr>
            <p:nvPr/>
          </p:nvSpPr>
          <p:spPr bwMode="auto">
            <a:xfrm>
              <a:off x="4783" y="982"/>
              <a:ext cx="36" cy="36"/>
            </a:xfrm>
            <a:prstGeom prst="rect">
              <a:avLst/>
            </a:prstGeom>
            <a:solidFill>
              <a:srgbClr val="FFFFFF"/>
            </a:solidFill>
            <a:ln w="7938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Oval 448"/>
            <p:cNvSpPr>
              <a:spLocks noChangeArrowheads="1"/>
            </p:cNvSpPr>
            <p:nvPr/>
          </p:nvSpPr>
          <p:spPr bwMode="auto">
            <a:xfrm>
              <a:off x="4189" y="1549"/>
              <a:ext cx="37" cy="37"/>
            </a:xfrm>
            <a:prstGeom prst="ellipse">
              <a:avLst/>
            </a:prstGeom>
            <a:solidFill>
              <a:srgbClr val="FFFFFF"/>
            </a:solidFill>
            <a:ln w="793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Rectangle 449"/>
            <p:cNvSpPr>
              <a:spLocks noChangeArrowheads="1"/>
            </p:cNvSpPr>
            <p:nvPr/>
          </p:nvSpPr>
          <p:spPr bwMode="auto">
            <a:xfrm>
              <a:off x="4285" y="1531"/>
              <a:ext cx="335" cy="1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9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 20-60cm</a:t>
              </a:r>
              <a:endParaRPr kumimoji="0" lang="zh-CN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3" name="Freeform 450"/>
            <p:cNvSpPr>
              <a:spLocks/>
            </p:cNvSpPr>
            <p:nvPr/>
          </p:nvSpPr>
          <p:spPr bwMode="auto">
            <a:xfrm>
              <a:off x="4188" y="1620"/>
              <a:ext cx="43" cy="37"/>
            </a:xfrm>
            <a:custGeom>
              <a:avLst/>
              <a:gdLst>
                <a:gd name="T0" fmla="*/ 21 w 43"/>
                <a:gd name="T1" fmla="*/ 0 h 37"/>
                <a:gd name="T2" fmla="*/ 43 w 43"/>
                <a:gd name="T3" fmla="*/ 37 h 37"/>
                <a:gd name="T4" fmla="*/ 0 w 43"/>
                <a:gd name="T5" fmla="*/ 37 h 37"/>
                <a:gd name="T6" fmla="*/ 21 w 43"/>
                <a:gd name="T7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37">
                  <a:moveTo>
                    <a:pt x="21" y="0"/>
                  </a:moveTo>
                  <a:lnTo>
                    <a:pt x="43" y="37"/>
                  </a:lnTo>
                  <a:lnTo>
                    <a:pt x="0" y="37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rgbClr val="FFFFFF"/>
            </a:solidFill>
            <a:ln w="793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Rectangle 451"/>
            <p:cNvSpPr>
              <a:spLocks noChangeArrowheads="1"/>
            </p:cNvSpPr>
            <p:nvPr/>
          </p:nvSpPr>
          <p:spPr bwMode="auto">
            <a:xfrm>
              <a:off x="4285" y="1606"/>
              <a:ext cx="335" cy="1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9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 45-60cm</a:t>
              </a:r>
              <a:endParaRPr kumimoji="0" lang="zh-CN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5" name="Rectangle 452"/>
            <p:cNvSpPr>
              <a:spLocks noChangeArrowheads="1"/>
            </p:cNvSpPr>
            <p:nvPr/>
          </p:nvSpPr>
          <p:spPr bwMode="auto">
            <a:xfrm>
              <a:off x="4189" y="1700"/>
              <a:ext cx="37" cy="36"/>
            </a:xfrm>
            <a:prstGeom prst="rect">
              <a:avLst/>
            </a:prstGeom>
            <a:solidFill>
              <a:srgbClr val="FFFFFF"/>
            </a:solidFill>
            <a:ln w="7938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Rectangle 453"/>
            <p:cNvSpPr>
              <a:spLocks noChangeArrowheads="1"/>
            </p:cNvSpPr>
            <p:nvPr/>
          </p:nvSpPr>
          <p:spPr bwMode="auto">
            <a:xfrm>
              <a:off x="4285" y="1681"/>
              <a:ext cx="335" cy="1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9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 90-60cm</a:t>
              </a:r>
              <a:endParaRPr kumimoji="0" lang="zh-CN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1878738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902" y="349097"/>
            <a:ext cx="5334000" cy="40005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592699" y="2026181"/>
            <a:ext cx="16965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SNR100 </a:t>
            </a:r>
          </a:p>
          <a:p>
            <a:r>
              <a:rPr lang="en-US" altLang="zh-CN" dirty="0" smtClean="0"/>
              <a:t>360du</a:t>
            </a:r>
          </a:p>
          <a:p>
            <a:r>
              <a:rPr lang="zh-CN" altLang="en-US" dirty="0"/>
              <a:t>一</a:t>
            </a:r>
            <a:r>
              <a:rPr lang="zh-CN" altLang="en-US" dirty="0" smtClean="0"/>
              <a:t>圈，</a:t>
            </a:r>
            <a:r>
              <a:rPr lang="en-US" altLang="zh-CN" dirty="0" smtClean="0"/>
              <a:t>r</a:t>
            </a:r>
            <a:r>
              <a:rPr lang="zh-CN" altLang="en-US" dirty="0" smtClean="0"/>
              <a:t>增加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71998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171" y="1296548"/>
            <a:ext cx="5334000" cy="40005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592698" y="2026181"/>
            <a:ext cx="21987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R=19cm</a:t>
            </a:r>
          </a:p>
          <a:p>
            <a:r>
              <a:rPr lang="zh-CN" altLang="en-US" dirty="0" smtClean="0"/>
              <a:t>角度增加的趋势</a:t>
            </a:r>
            <a:endParaRPr lang="en-US" altLang="zh-CN" dirty="0" smtClean="0"/>
          </a:p>
          <a:p>
            <a:r>
              <a:rPr lang="zh-CN" altLang="en-US" dirty="0" smtClean="0"/>
              <a:t>是否降低</a:t>
            </a:r>
            <a:r>
              <a:rPr lang="en-US" altLang="zh-CN" dirty="0" smtClean="0"/>
              <a:t>SNR</a:t>
            </a:r>
          </a:p>
        </p:txBody>
      </p:sp>
    </p:spTree>
    <p:extLst>
      <p:ext uri="{BB962C8B-B14F-4D97-AF65-F5344CB8AC3E}">
        <p14:creationId xmlns:p14="http://schemas.microsoft.com/office/powerpoint/2010/main" val="4084247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8988329" y="5934670"/>
            <a:ext cx="16965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SNR100 </a:t>
            </a:r>
          </a:p>
          <a:p>
            <a:r>
              <a:rPr lang="en-US" altLang="zh-CN" dirty="0" smtClean="0"/>
              <a:t>180du</a:t>
            </a:r>
          </a:p>
          <a:p>
            <a:r>
              <a:rPr lang="zh-CN" altLang="en-US" dirty="0" smtClean="0"/>
              <a:t>半圈，</a:t>
            </a:r>
            <a:r>
              <a:rPr lang="en-US" altLang="zh-CN" dirty="0" smtClean="0"/>
              <a:t>r</a:t>
            </a:r>
            <a:r>
              <a:rPr lang="zh-CN" altLang="en-US" dirty="0" smtClean="0"/>
              <a:t>增加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2060" y="4094892"/>
            <a:ext cx="3276000" cy="245700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880038" y="370295"/>
            <a:ext cx="8405602" cy="3240000"/>
            <a:chOff x="880038" y="370295"/>
            <a:chExt cx="8405602" cy="3240000"/>
          </a:xfrm>
        </p:grpSpPr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0038" y="370295"/>
              <a:ext cx="4320000" cy="3240000"/>
            </a:xfrm>
            <a:prstGeom prst="rect">
              <a:avLst/>
            </a:prstGeom>
          </p:spPr>
        </p:pic>
        <p:grpSp>
          <p:nvGrpSpPr>
            <p:cNvPr id="30" name="组合 29"/>
            <p:cNvGrpSpPr>
              <a:grpSpLocks noChangeAspect="1"/>
            </p:cNvGrpSpPr>
            <p:nvPr/>
          </p:nvGrpSpPr>
          <p:grpSpPr>
            <a:xfrm>
              <a:off x="4965640" y="370295"/>
              <a:ext cx="4320000" cy="3240000"/>
              <a:chOff x="575631" y="205878"/>
              <a:chExt cx="4320000" cy="3240000"/>
            </a:xfrm>
          </p:grpSpPr>
          <p:pic>
            <p:nvPicPr>
              <p:cNvPr id="2" name="图片 1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5631" y="205878"/>
                <a:ext cx="4320000" cy="3240000"/>
              </a:xfrm>
              <a:prstGeom prst="rect">
                <a:avLst/>
              </a:prstGeom>
            </p:spPr>
          </p:pic>
          <p:sp>
            <p:nvSpPr>
              <p:cNvPr id="4" name="文本框 3"/>
              <p:cNvSpPr txBox="1"/>
              <p:nvPr/>
            </p:nvSpPr>
            <p:spPr>
              <a:xfrm>
                <a:off x="1334806" y="1944517"/>
                <a:ext cx="169659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</a:t>
                </a:r>
                <a:r>
                  <a:rPr lang="en-US" altLang="zh-CN" sz="1200" i="1" baseline="-25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max</a:t>
                </a:r>
                <a:r>
                  <a:rPr lang="en-US" altLang="zh-CN" sz="1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=0.91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" name="文本框 24"/>
              <p:cNvSpPr txBox="1"/>
              <p:nvPr/>
            </p:nvSpPr>
            <p:spPr>
              <a:xfrm>
                <a:off x="2551453" y="762747"/>
                <a:ext cx="169659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</a:t>
                </a:r>
                <a:r>
                  <a:rPr lang="en-US" altLang="zh-CN" sz="1200" i="1" baseline="-25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max</a:t>
                </a:r>
                <a:r>
                  <a:rPr lang="en-US" altLang="zh-CN" sz="1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=1.82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" name="文本框 26"/>
              <p:cNvSpPr txBox="1"/>
              <p:nvPr/>
            </p:nvSpPr>
            <p:spPr>
              <a:xfrm>
                <a:off x="1730506" y="1544148"/>
                <a:ext cx="169659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</a:t>
                </a:r>
                <a:r>
                  <a:rPr lang="en-US" altLang="zh-CN" sz="1200" i="1" baseline="-25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max</a:t>
                </a:r>
                <a:r>
                  <a:rPr lang="en-US" altLang="zh-CN" sz="1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=1.21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29" name="组合 28"/>
              <p:cNvGrpSpPr/>
              <p:nvPr/>
            </p:nvGrpSpPr>
            <p:grpSpPr>
              <a:xfrm>
                <a:off x="1233889" y="532329"/>
                <a:ext cx="1867360" cy="597031"/>
                <a:chOff x="1233889" y="532329"/>
                <a:chExt cx="1867360" cy="597031"/>
              </a:xfrm>
            </p:grpSpPr>
            <p:grpSp>
              <p:nvGrpSpPr>
                <p:cNvPr id="24" name="组合 23"/>
                <p:cNvGrpSpPr/>
                <p:nvPr/>
              </p:nvGrpSpPr>
              <p:grpSpPr>
                <a:xfrm>
                  <a:off x="1277957" y="852361"/>
                  <a:ext cx="1823292" cy="276999"/>
                  <a:chOff x="1277957" y="918463"/>
                  <a:chExt cx="1823292" cy="276999"/>
                </a:xfrm>
              </p:grpSpPr>
              <p:cxnSp>
                <p:nvCxnSpPr>
                  <p:cNvPr id="14" name="直接连接符 13"/>
                  <p:cNvCxnSpPr/>
                  <p:nvPr/>
                </p:nvCxnSpPr>
                <p:spPr>
                  <a:xfrm>
                    <a:off x="1277957" y="1057974"/>
                    <a:ext cx="180000" cy="0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9" name="文本框 18"/>
                  <p:cNvSpPr txBox="1"/>
                  <p:nvPr/>
                </p:nvSpPr>
                <p:spPr>
                  <a:xfrm>
                    <a:off x="1404651" y="918463"/>
                    <a:ext cx="169659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sz="120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2000ppm</a:t>
                    </a:r>
                    <a:endParaRPr lang="zh-CN" altLang="en-US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grpSp>
              <p:nvGrpSpPr>
                <p:cNvPr id="23" name="组合 22"/>
                <p:cNvGrpSpPr/>
                <p:nvPr/>
              </p:nvGrpSpPr>
              <p:grpSpPr>
                <a:xfrm>
                  <a:off x="1277957" y="696516"/>
                  <a:ext cx="1823292" cy="276999"/>
                  <a:chOff x="1277957" y="729567"/>
                  <a:chExt cx="1823292" cy="276999"/>
                </a:xfrm>
              </p:grpSpPr>
              <p:cxnSp>
                <p:nvCxnSpPr>
                  <p:cNvPr id="16" name="直接连接符 15"/>
                  <p:cNvCxnSpPr/>
                  <p:nvPr/>
                </p:nvCxnSpPr>
                <p:spPr>
                  <a:xfrm>
                    <a:off x="1277957" y="857050"/>
                    <a:ext cx="180000" cy="0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accent2"/>
                  </a:lnRef>
                  <a:fillRef idx="0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0" name="文本框 19"/>
                  <p:cNvSpPr txBox="1"/>
                  <p:nvPr/>
                </p:nvSpPr>
                <p:spPr>
                  <a:xfrm>
                    <a:off x="1404651" y="729567"/>
                    <a:ext cx="169659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sz="120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1500ppm</a:t>
                    </a:r>
                    <a:endParaRPr lang="zh-CN" altLang="en-US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grpSp>
              <p:nvGrpSpPr>
                <p:cNvPr id="22" name="组合 21"/>
                <p:cNvGrpSpPr/>
                <p:nvPr/>
              </p:nvGrpSpPr>
              <p:grpSpPr>
                <a:xfrm>
                  <a:off x="1277957" y="532329"/>
                  <a:ext cx="1823292" cy="276999"/>
                  <a:chOff x="1277957" y="532329"/>
                  <a:chExt cx="1823292" cy="276999"/>
                </a:xfrm>
              </p:grpSpPr>
              <p:cxnSp>
                <p:nvCxnSpPr>
                  <p:cNvPr id="18" name="直接连接符 17"/>
                  <p:cNvCxnSpPr/>
                  <p:nvPr/>
                </p:nvCxnSpPr>
                <p:spPr>
                  <a:xfrm>
                    <a:off x="1277957" y="663824"/>
                    <a:ext cx="180000" cy="0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accent4"/>
                  </a:lnRef>
                  <a:fillRef idx="0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1" name="文本框 20"/>
                  <p:cNvSpPr txBox="1"/>
                  <p:nvPr/>
                </p:nvSpPr>
                <p:spPr>
                  <a:xfrm>
                    <a:off x="1404651" y="532329"/>
                    <a:ext cx="169659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sz="120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1000ppm</a:t>
                    </a:r>
                    <a:endParaRPr lang="zh-CN" altLang="en-US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sp>
              <p:nvSpPr>
                <p:cNvPr id="28" name="矩形 27"/>
                <p:cNvSpPr/>
                <p:nvPr/>
              </p:nvSpPr>
              <p:spPr>
                <a:xfrm>
                  <a:off x="1233889" y="565380"/>
                  <a:ext cx="864000" cy="540000"/>
                </a:xfrm>
                <a:prstGeom prst="rect">
                  <a:avLst/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sp>
          <p:nvSpPr>
            <p:cNvPr id="26" name="文本框 25"/>
            <p:cNvSpPr txBox="1"/>
            <p:nvPr/>
          </p:nvSpPr>
          <p:spPr>
            <a:xfrm>
              <a:off x="1392182" y="689741"/>
              <a:ext cx="169659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100ppm</a:t>
              </a:r>
              <a:endPara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4371018" y="3254736"/>
              <a:ext cx="38242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 smtClean="0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(a)</a:t>
              </a:r>
              <a:endPara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8456620" y="3261024"/>
              <a:ext cx="38242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 smtClean="0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(b)</a:t>
              </a:r>
              <a:endPara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4" name="文本框 33"/>
          <p:cNvSpPr txBox="1"/>
          <p:nvPr/>
        </p:nvSpPr>
        <p:spPr>
          <a:xfrm>
            <a:off x="5847966" y="4421201"/>
            <a:ext cx="16965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1000ppm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4476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910754" y="3389532"/>
            <a:ext cx="8374886" cy="3313829"/>
            <a:chOff x="132311" y="1564471"/>
            <a:chExt cx="8374886" cy="3313829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2311" y="1564471"/>
              <a:ext cx="4320000" cy="3240000"/>
            </a:xfrm>
            <a:prstGeom prst="rect">
              <a:avLst/>
            </a:prstGeom>
          </p:spPr>
        </p:pic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87197" y="1638300"/>
              <a:ext cx="4320000" cy="3240000"/>
            </a:xfrm>
            <a:prstGeom prst="rect">
              <a:avLst/>
            </a:prstGeom>
          </p:spPr>
        </p:pic>
        <p:sp>
          <p:nvSpPr>
            <p:cNvPr id="4" name="文本框 3"/>
            <p:cNvSpPr txBox="1"/>
            <p:nvPr/>
          </p:nvSpPr>
          <p:spPr>
            <a:xfrm>
              <a:off x="3592575" y="4482219"/>
              <a:ext cx="38242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 smtClean="0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(c)</a:t>
              </a:r>
              <a:endPara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7678177" y="4528862"/>
              <a:ext cx="38242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 smtClean="0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(d)</a:t>
              </a:r>
              <a:endPara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880038" y="370295"/>
            <a:ext cx="8405602" cy="3252700"/>
            <a:chOff x="880038" y="370295"/>
            <a:chExt cx="8405602" cy="3252700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0038" y="370295"/>
              <a:ext cx="4320000" cy="3240000"/>
            </a:xfrm>
            <a:prstGeom prst="rect">
              <a:avLst/>
            </a:prstGeom>
          </p:spPr>
        </p:pic>
        <p:grpSp>
          <p:nvGrpSpPr>
            <p:cNvPr id="11" name="组合 10"/>
            <p:cNvGrpSpPr>
              <a:grpSpLocks noChangeAspect="1"/>
            </p:cNvGrpSpPr>
            <p:nvPr/>
          </p:nvGrpSpPr>
          <p:grpSpPr>
            <a:xfrm>
              <a:off x="4965640" y="382995"/>
              <a:ext cx="4320000" cy="3240000"/>
              <a:chOff x="575631" y="218578"/>
              <a:chExt cx="4320000" cy="3240000"/>
            </a:xfrm>
          </p:grpSpPr>
          <p:pic>
            <p:nvPicPr>
              <p:cNvPr id="15" name="图片 14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5631" y="218578"/>
                <a:ext cx="4320000" cy="3240000"/>
              </a:xfrm>
              <a:prstGeom prst="rect">
                <a:avLst/>
              </a:prstGeom>
            </p:spPr>
          </p:pic>
          <p:sp>
            <p:nvSpPr>
              <p:cNvPr id="16" name="文本框 15"/>
              <p:cNvSpPr txBox="1"/>
              <p:nvPr/>
            </p:nvSpPr>
            <p:spPr>
              <a:xfrm>
                <a:off x="1334806" y="1944517"/>
                <a:ext cx="169659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</a:t>
                </a:r>
                <a:r>
                  <a:rPr lang="en-US" altLang="zh-CN" sz="1200" i="1" baseline="-25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max</a:t>
                </a:r>
                <a:r>
                  <a:rPr lang="en-US" altLang="zh-CN" sz="1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=0.91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" name="文本框 16"/>
              <p:cNvSpPr txBox="1"/>
              <p:nvPr/>
            </p:nvSpPr>
            <p:spPr>
              <a:xfrm>
                <a:off x="2551453" y="762747"/>
                <a:ext cx="169659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</a:t>
                </a:r>
                <a:r>
                  <a:rPr lang="en-US" altLang="zh-CN" sz="1200" i="1" baseline="-25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max</a:t>
                </a:r>
                <a:r>
                  <a:rPr lang="en-US" altLang="zh-CN" sz="1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=1.82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" name="文本框 17"/>
              <p:cNvSpPr txBox="1"/>
              <p:nvPr/>
            </p:nvSpPr>
            <p:spPr>
              <a:xfrm>
                <a:off x="1730506" y="1544148"/>
                <a:ext cx="169659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</a:t>
                </a:r>
                <a:r>
                  <a:rPr lang="en-US" altLang="zh-CN" sz="1200" i="1" baseline="-25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max</a:t>
                </a:r>
                <a:r>
                  <a:rPr lang="en-US" altLang="zh-CN" sz="1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=1.21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19" name="组合 18"/>
              <p:cNvGrpSpPr/>
              <p:nvPr/>
            </p:nvGrpSpPr>
            <p:grpSpPr>
              <a:xfrm>
                <a:off x="1233889" y="532329"/>
                <a:ext cx="1867360" cy="597031"/>
                <a:chOff x="1233889" y="532329"/>
                <a:chExt cx="1867360" cy="597031"/>
              </a:xfrm>
            </p:grpSpPr>
            <p:grpSp>
              <p:nvGrpSpPr>
                <p:cNvPr id="20" name="组合 19"/>
                <p:cNvGrpSpPr/>
                <p:nvPr/>
              </p:nvGrpSpPr>
              <p:grpSpPr>
                <a:xfrm>
                  <a:off x="1277957" y="852361"/>
                  <a:ext cx="1823292" cy="276999"/>
                  <a:chOff x="1277957" y="918463"/>
                  <a:chExt cx="1823292" cy="276999"/>
                </a:xfrm>
              </p:grpSpPr>
              <p:cxnSp>
                <p:nvCxnSpPr>
                  <p:cNvPr id="28" name="直接连接符 27"/>
                  <p:cNvCxnSpPr/>
                  <p:nvPr/>
                </p:nvCxnSpPr>
                <p:spPr>
                  <a:xfrm>
                    <a:off x="1277957" y="1057974"/>
                    <a:ext cx="180000" cy="0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9" name="文本框 28"/>
                  <p:cNvSpPr txBox="1"/>
                  <p:nvPr/>
                </p:nvSpPr>
                <p:spPr>
                  <a:xfrm>
                    <a:off x="1404651" y="918463"/>
                    <a:ext cx="169659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sz="120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2000ppm</a:t>
                    </a:r>
                    <a:endParaRPr lang="zh-CN" altLang="en-US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grpSp>
              <p:nvGrpSpPr>
                <p:cNvPr id="21" name="组合 20"/>
                <p:cNvGrpSpPr/>
                <p:nvPr/>
              </p:nvGrpSpPr>
              <p:grpSpPr>
                <a:xfrm>
                  <a:off x="1277957" y="696516"/>
                  <a:ext cx="1823292" cy="276999"/>
                  <a:chOff x="1277957" y="729567"/>
                  <a:chExt cx="1823292" cy="276999"/>
                </a:xfrm>
              </p:grpSpPr>
              <p:cxnSp>
                <p:nvCxnSpPr>
                  <p:cNvPr id="26" name="直接连接符 25"/>
                  <p:cNvCxnSpPr/>
                  <p:nvPr/>
                </p:nvCxnSpPr>
                <p:spPr>
                  <a:xfrm>
                    <a:off x="1277957" y="857050"/>
                    <a:ext cx="180000" cy="0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accent2"/>
                  </a:lnRef>
                  <a:fillRef idx="0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7" name="文本框 26"/>
                  <p:cNvSpPr txBox="1"/>
                  <p:nvPr/>
                </p:nvSpPr>
                <p:spPr>
                  <a:xfrm>
                    <a:off x="1404651" y="729567"/>
                    <a:ext cx="169659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sz="120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1500ppm</a:t>
                    </a:r>
                    <a:endParaRPr lang="zh-CN" altLang="en-US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grpSp>
              <p:nvGrpSpPr>
                <p:cNvPr id="22" name="组合 21"/>
                <p:cNvGrpSpPr/>
                <p:nvPr/>
              </p:nvGrpSpPr>
              <p:grpSpPr>
                <a:xfrm>
                  <a:off x="1277957" y="532329"/>
                  <a:ext cx="1823292" cy="276999"/>
                  <a:chOff x="1277957" y="532329"/>
                  <a:chExt cx="1823292" cy="276999"/>
                </a:xfrm>
              </p:grpSpPr>
              <p:cxnSp>
                <p:nvCxnSpPr>
                  <p:cNvPr id="24" name="直接连接符 23"/>
                  <p:cNvCxnSpPr/>
                  <p:nvPr/>
                </p:nvCxnSpPr>
                <p:spPr>
                  <a:xfrm>
                    <a:off x="1277957" y="663824"/>
                    <a:ext cx="180000" cy="0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accent4"/>
                  </a:lnRef>
                  <a:fillRef idx="0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5" name="文本框 24"/>
                  <p:cNvSpPr txBox="1"/>
                  <p:nvPr/>
                </p:nvSpPr>
                <p:spPr>
                  <a:xfrm>
                    <a:off x="1404651" y="532329"/>
                    <a:ext cx="169659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sz="120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2000ppm</a:t>
                    </a:r>
                    <a:endParaRPr lang="zh-CN" altLang="en-US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sp>
              <p:nvSpPr>
                <p:cNvPr id="23" name="矩形 22"/>
                <p:cNvSpPr/>
                <p:nvPr/>
              </p:nvSpPr>
              <p:spPr>
                <a:xfrm>
                  <a:off x="1233889" y="565380"/>
                  <a:ext cx="864000" cy="540000"/>
                </a:xfrm>
                <a:prstGeom prst="rect">
                  <a:avLst/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sp>
          <p:nvSpPr>
            <p:cNvPr id="12" name="文本框 11"/>
            <p:cNvSpPr txBox="1"/>
            <p:nvPr/>
          </p:nvSpPr>
          <p:spPr>
            <a:xfrm>
              <a:off x="1392182" y="689741"/>
              <a:ext cx="169659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100ppm</a:t>
              </a:r>
              <a:endPara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4371018" y="3254736"/>
              <a:ext cx="38242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 smtClean="0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(a)</a:t>
              </a:r>
              <a:endPara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8456620" y="3261024"/>
              <a:ext cx="38242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 smtClean="0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(b)</a:t>
              </a:r>
              <a:endPara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0" name="文本框 29"/>
          <p:cNvSpPr txBox="1"/>
          <p:nvPr/>
        </p:nvSpPr>
        <p:spPr>
          <a:xfrm>
            <a:off x="9285640" y="5522449"/>
            <a:ext cx="16965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SNR100 </a:t>
            </a:r>
          </a:p>
          <a:p>
            <a:r>
              <a:rPr lang="en-US" altLang="zh-CN" dirty="0" smtClean="0"/>
              <a:t>180du</a:t>
            </a:r>
          </a:p>
          <a:p>
            <a:r>
              <a:rPr lang="zh-CN" altLang="en-US" dirty="0" smtClean="0"/>
              <a:t>半圈，</a:t>
            </a:r>
            <a:r>
              <a:rPr lang="en-US" altLang="zh-CN" dirty="0" smtClean="0"/>
              <a:t>r</a:t>
            </a:r>
            <a:r>
              <a:rPr lang="zh-CN" altLang="en-US" dirty="0" smtClean="0"/>
              <a:t>增加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99263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598" y="360114"/>
            <a:ext cx="4320000" cy="3240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713598" y="2941503"/>
            <a:ext cx="1696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100ppm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2592189" y="2445103"/>
            <a:ext cx="1696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300ppm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2522639" y="2011964"/>
            <a:ext cx="1696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500ppm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2592189" y="1515564"/>
            <a:ext cx="1696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800ppm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2105834" y="1096811"/>
            <a:ext cx="1696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1000ppm</a:t>
            </a:r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5215591" y="1515564"/>
            <a:ext cx="16965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SNR100 </a:t>
            </a:r>
          </a:p>
          <a:p>
            <a:r>
              <a:rPr lang="en-US" altLang="zh-CN" dirty="0" smtClean="0"/>
              <a:t>R = 0.2m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42187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16949</TotalTime>
  <Words>1424</Words>
  <Application>Microsoft Office PowerPoint</Application>
  <PresentationFormat>宽屏</PresentationFormat>
  <Paragraphs>800</Paragraphs>
  <Slides>94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94</vt:i4>
      </vt:variant>
    </vt:vector>
  </HeadingPairs>
  <TitlesOfParts>
    <vt:vector size="105" baseType="lpstr">
      <vt:lpstr>宋体</vt:lpstr>
      <vt:lpstr>Arial</vt:lpstr>
      <vt:lpstr>Calibri</vt:lpstr>
      <vt:lpstr>Calibri Light</vt:lpstr>
      <vt:lpstr>Cambria Math</vt:lpstr>
      <vt:lpstr>Symbol</vt:lpstr>
      <vt:lpstr>Tahoma</vt:lpstr>
      <vt:lpstr>TeamViewer11</vt:lpstr>
      <vt:lpstr>Tempus Sans ITC</vt:lpstr>
      <vt:lpstr>Times New Roman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相同长度，不同弯曲半径。 </vt:lpstr>
      <vt:lpstr>PowerPoint 演示文稿</vt:lpstr>
      <vt:lpstr>PowerPoint 演示文稿</vt:lpstr>
      <vt:lpstr>PowerPoint 演示文稿</vt:lpstr>
      <vt:lpstr>椭圆信噪比普遍优于正圆，但灵敏度低。 若追求更高的信噪比，采用椭圆弯曲的手法。</vt:lpstr>
      <vt:lpstr>PowerPoint 演示文稿</vt:lpstr>
      <vt:lpstr>PowerPoint 演示文稿</vt:lpstr>
      <vt:lpstr>文中采取3.15-3.5之间积分的方式计算； 在大浓度情况下更加精确。浓度小时，旁瓣不清晰，用峰值即可，简单便捷。</vt:lpstr>
      <vt:lpstr>气体逃逸2h//气体充满0.5s//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检测极限计算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Sky123.Org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Yuqing Wei</dc:creator>
  <cp:lastModifiedBy>Yuqing Wei</cp:lastModifiedBy>
  <cp:revision>225</cp:revision>
  <dcterms:created xsi:type="dcterms:W3CDTF">2016-03-01T04:48:31Z</dcterms:created>
  <dcterms:modified xsi:type="dcterms:W3CDTF">2016-04-05T09:36:56Z</dcterms:modified>
</cp:coreProperties>
</file>